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852" r:id="rId1"/>
  </p:sldMasterIdLst>
  <p:notesMasterIdLst>
    <p:notesMasterId r:id="rId21"/>
  </p:notesMasterIdLst>
  <p:sldIdLst>
    <p:sldId id="256" r:id="rId2"/>
    <p:sldId id="257" r:id="rId3"/>
    <p:sldId id="261" r:id="rId4"/>
    <p:sldId id="277" r:id="rId5"/>
    <p:sldId id="278" r:id="rId6"/>
    <p:sldId id="279" r:id="rId7"/>
    <p:sldId id="262" r:id="rId8"/>
    <p:sldId id="276" r:id="rId9"/>
    <p:sldId id="283" r:id="rId10"/>
    <p:sldId id="284" r:id="rId11"/>
    <p:sldId id="263" r:id="rId12"/>
    <p:sldId id="286" r:id="rId13"/>
    <p:sldId id="287" r:id="rId14"/>
    <p:sldId id="288" r:id="rId15"/>
    <p:sldId id="289" r:id="rId16"/>
    <p:sldId id="290" r:id="rId17"/>
    <p:sldId id="280" r:id="rId18"/>
    <p:sldId id="275" r:id="rId19"/>
    <p:sldId id="285" r:id="rId20"/>
  </p:sldIdLst>
  <p:sldSz cx="12188825" cy="6858000"/>
  <p:notesSz cx="6797675" cy="9926638"/>
  <p:embeddedFontLst>
    <p:embeddedFont>
      <p:font typeface="Century Gothic" panose="020B0604020202020204" charset="0"/>
      <p:regular r:id="rId22"/>
      <p:bold r:id="rId23"/>
      <p:italic r:id="rId24"/>
      <p:boldItalic r:id="rId25"/>
    </p:embeddedFont>
    <p:embeddedFont>
      <p:font typeface="Tahoma" panose="020B0604030504040204" pitchFamily="34" charset="0"/>
      <p:regular r:id="rId26"/>
      <p:bold r:id="rId27"/>
    </p:embeddedFont>
    <p:embeddedFont>
      <p:font typeface="Wingdings 2" panose="05020102010507070707" pitchFamily="18" charset="2"/>
      <p:regular r:id="rId28"/>
    </p:embeddedFont>
    <p:embeddedFont>
      <p:font typeface="Sakkal Majalla" panose="02000000000000000000" pitchFamily="2" charset="-78"/>
      <p:regular r:id="rId29"/>
      <p:bold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pos="3839">
          <p15:clr>
            <a:srgbClr val="A4A3A4"/>
          </p15:clr>
        </p15:guide>
        <p15:guide id="2" orient="horz" pos="2160">
          <p15:clr>
            <a:srgbClr val="A4A3A4"/>
          </p15:clr>
        </p15:guide>
      </p15:sldGuideLst>
    </p:ext>
    <p:ext uri="{2D200454-40CA-4A62-9FC3-DE9A4176ACB9}">
      <p15:notes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0" d="100"/>
          <a:sy n="60" d="100"/>
        </p:scale>
        <p:origin x="-852" y="-1020"/>
      </p:cViewPr>
      <p:guideLst>
        <p:guide orient="horz" pos="2160"/>
        <p:guide pos="3839"/>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850232" y="0"/>
            <a:ext cx="2945659" cy="496332"/>
          </a:xfrm>
          <a:prstGeom prst="rect">
            <a:avLst/>
          </a:prstGeom>
          <a:noFill/>
          <a:ln>
            <a:noFill/>
          </a:ln>
        </p:spPr>
        <p:txBody>
          <a:bodyPr spcFirstLastPara="1" wrap="square" lIns="91425" tIns="45700" rIns="91425" bIns="45700" anchor="t" anchorCtr="0"/>
          <a:lstStyle>
            <a:lvl1pPr marR="0" lvl="0" algn="r" rtl="1">
              <a:spcBef>
                <a:spcPts val="0"/>
              </a:spcBef>
              <a:spcAft>
                <a:spcPts val="0"/>
              </a:spcAft>
              <a:buSzPts val="1400"/>
              <a:buNone/>
              <a:defRPr sz="1200" b="0" i="0" u="none" strike="noStrike" cap="none">
                <a:solidFill>
                  <a:schemeClr val="dk2"/>
                </a:solidFill>
                <a:latin typeface="Tahoma"/>
                <a:ea typeface="Tahoma"/>
                <a:cs typeface="Tahoma"/>
                <a:sym typeface="Tahoma"/>
              </a:defRPr>
            </a:lvl1pPr>
            <a:lvl2pPr marR="0" lvl="1"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2pPr>
            <a:lvl3pPr marR="0" lvl="2"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3pPr>
            <a:lvl4pPr marR="0" lvl="3"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4pPr>
            <a:lvl5pPr marR="0" lvl="4"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5pPr>
            <a:lvl6pPr marR="0" lvl="5"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6pPr>
            <a:lvl7pPr marR="0" lvl="6"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7pPr>
            <a:lvl8pPr marR="0" lvl="7"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8pPr>
            <a:lvl9pPr marR="0" lvl="8"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4" name="Google Shape;4;n"/>
          <p:cNvSpPr txBox="1">
            <a:spLocks noGrp="1"/>
          </p:cNvSpPr>
          <p:nvPr>
            <p:ph type="dt" idx="10"/>
          </p:nvPr>
        </p:nvSpPr>
        <p:spPr>
          <a:xfrm>
            <a:off x="0" y="0"/>
            <a:ext cx="2947443" cy="496332"/>
          </a:xfrm>
          <a:prstGeom prst="rect">
            <a:avLst/>
          </a:prstGeom>
          <a:noFill/>
          <a:ln>
            <a:noFill/>
          </a:ln>
        </p:spPr>
        <p:txBody>
          <a:bodyPr spcFirstLastPara="1" wrap="square" lIns="91425" tIns="45700" rIns="91425" bIns="45700" anchor="t" anchorCtr="0"/>
          <a:lstStyle>
            <a:lvl1pPr marR="0" lvl="0" algn="l" rtl="1">
              <a:spcBef>
                <a:spcPts val="0"/>
              </a:spcBef>
              <a:spcAft>
                <a:spcPts val="0"/>
              </a:spcAft>
              <a:buSzPts val="1400"/>
              <a:buNone/>
              <a:defRPr sz="1200" b="0" i="0" u="none" strike="noStrike" cap="none">
                <a:solidFill>
                  <a:schemeClr val="dk2"/>
                </a:solidFill>
                <a:latin typeface="Tahoma"/>
                <a:ea typeface="Tahoma"/>
                <a:cs typeface="Tahoma"/>
                <a:sym typeface="Tahoma"/>
              </a:defRPr>
            </a:lvl1pPr>
            <a:lvl2pPr marR="0" lvl="1"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2pPr>
            <a:lvl3pPr marR="0" lvl="2"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3pPr>
            <a:lvl4pPr marR="0" lvl="3"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4pPr>
            <a:lvl5pPr marR="0" lvl="4"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5pPr>
            <a:lvl6pPr marR="0" lvl="5"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6pPr>
            <a:lvl7pPr marR="0" lvl="6"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7pPr>
            <a:lvl8pPr marR="0" lvl="7"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8pPr>
            <a:lvl9pPr marR="0" lvl="8"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5" name="Google Shape;5;n"/>
          <p:cNvSpPr>
            <a:spLocks noGrp="1" noRot="1" noChangeAspect="1"/>
          </p:cNvSpPr>
          <p:nvPr>
            <p:ph type="sldImg" idx="3"/>
          </p:nvPr>
        </p:nvSpPr>
        <p:spPr>
          <a:xfrm>
            <a:off x="92075" y="744538"/>
            <a:ext cx="6613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15153"/>
            <a:ext cx="5438140" cy="4466987"/>
          </a:xfrm>
          <a:prstGeom prst="rect">
            <a:avLst/>
          </a:prstGeom>
          <a:noFill/>
          <a:ln>
            <a:noFill/>
          </a:ln>
        </p:spPr>
        <p:txBody>
          <a:bodyPr spcFirstLastPara="1" wrap="square" lIns="91425" tIns="45700" rIns="91425" bIns="45700" anchor="t" anchorCtr="0"/>
          <a:lstStyle>
            <a:lvl1pPr marL="457200" marR="0" lvl="0" indent="-228600" algn="r" rtl="1">
              <a:spcBef>
                <a:spcPts val="0"/>
              </a:spcBef>
              <a:spcAft>
                <a:spcPts val="0"/>
              </a:spcAft>
              <a:buSzPts val="1400"/>
              <a:buNone/>
              <a:defRPr sz="1600" b="0" i="0" u="none" strike="noStrike" cap="none">
                <a:solidFill>
                  <a:schemeClr val="dk2"/>
                </a:solidFill>
                <a:latin typeface="Tahoma"/>
                <a:ea typeface="Tahoma"/>
                <a:cs typeface="Tahoma"/>
                <a:sym typeface="Tahoma"/>
              </a:defRPr>
            </a:lvl1pPr>
            <a:lvl2pPr marL="914400" marR="0" lvl="1" indent="-228600" algn="r" rtl="1">
              <a:spcBef>
                <a:spcPts val="0"/>
              </a:spcBef>
              <a:spcAft>
                <a:spcPts val="0"/>
              </a:spcAft>
              <a:buSzPts val="1400"/>
              <a:buNone/>
              <a:defRPr sz="1600" b="0" i="0" u="none" strike="noStrike" cap="none">
                <a:solidFill>
                  <a:schemeClr val="dk2"/>
                </a:solidFill>
                <a:latin typeface="Tahoma"/>
                <a:ea typeface="Tahoma"/>
                <a:cs typeface="Tahoma"/>
                <a:sym typeface="Tahoma"/>
              </a:defRPr>
            </a:lvl2pPr>
            <a:lvl3pPr marL="1371600" marR="0" lvl="2" indent="-228600" algn="r" rtl="1">
              <a:spcBef>
                <a:spcPts val="0"/>
              </a:spcBef>
              <a:spcAft>
                <a:spcPts val="0"/>
              </a:spcAft>
              <a:buSzPts val="1400"/>
              <a:buNone/>
              <a:defRPr sz="1600" b="0" i="0" u="none" strike="noStrike" cap="none">
                <a:solidFill>
                  <a:schemeClr val="dk2"/>
                </a:solidFill>
                <a:latin typeface="Tahoma"/>
                <a:ea typeface="Tahoma"/>
                <a:cs typeface="Tahoma"/>
                <a:sym typeface="Tahoma"/>
              </a:defRPr>
            </a:lvl3pPr>
            <a:lvl4pPr marL="1828800" marR="0" lvl="3" indent="-228600" algn="r" rtl="1">
              <a:spcBef>
                <a:spcPts val="0"/>
              </a:spcBef>
              <a:spcAft>
                <a:spcPts val="0"/>
              </a:spcAft>
              <a:buSzPts val="1400"/>
              <a:buNone/>
              <a:defRPr sz="1600" b="0" i="0" u="none" strike="noStrike" cap="none">
                <a:solidFill>
                  <a:schemeClr val="dk2"/>
                </a:solidFill>
                <a:latin typeface="Tahoma"/>
                <a:ea typeface="Tahoma"/>
                <a:cs typeface="Tahoma"/>
                <a:sym typeface="Tahoma"/>
              </a:defRPr>
            </a:lvl4pPr>
            <a:lvl5pPr marL="2286000" marR="0" lvl="4" indent="-228600" algn="r" rtl="1">
              <a:spcBef>
                <a:spcPts val="0"/>
              </a:spcBef>
              <a:spcAft>
                <a:spcPts val="0"/>
              </a:spcAft>
              <a:buSzPts val="1400"/>
              <a:buNone/>
              <a:defRPr sz="1600" b="0" i="0" u="none" strike="noStrike" cap="none">
                <a:solidFill>
                  <a:schemeClr val="dk2"/>
                </a:solidFill>
                <a:latin typeface="Tahoma"/>
                <a:ea typeface="Tahoma"/>
                <a:cs typeface="Tahoma"/>
                <a:sym typeface="Tahoma"/>
              </a:defRPr>
            </a:lvl5pPr>
            <a:lvl6pPr marL="2743200" marR="0" lvl="5" indent="-228600" algn="r" rtl="1">
              <a:spcBef>
                <a:spcPts val="0"/>
              </a:spcBef>
              <a:spcAft>
                <a:spcPts val="0"/>
              </a:spcAft>
              <a:buSzPts val="1400"/>
              <a:buNone/>
              <a:defRPr sz="1600" b="0" i="0" u="none" strike="noStrike" cap="none">
                <a:solidFill>
                  <a:schemeClr val="dk1"/>
                </a:solidFill>
                <a:latin typeface="Century Gothic"/>
                <a:ea typeface="Century Gothic"/>
                <a:cs typeface="Century Gothic"/>
                <a:sym typeface="Century Gothic"/>
              </a:defRPr>
            </a:lvl6pPr>
            <a:lvl7pPr marL="3200400" marR="0" lvl="6" indent="-228600" algn="r" rtl="1">
              <a:spcBef>
                <a:spcPts val="0"/>
              </a:spcBef>
              <a:spcAft>
                <a:spcPts val="0"/>
              </a:spcAft>
              <a:buSzPts val="1400"/>
              <a:buNone/>
              <a:defRPr sz="1600" b="0" i="0" u="none" strike="noStrike" cap="none">
                <a:solidFill>
                  <a:schemeClr val="dk1"/>
                </a:solidFill>
                <a:latin typeface="Century Gothic"/>
                <a:ea typeface="Century Gothic"/>
                <a:cs typeface="Century Gothic"/>
                <a:sym typeface="Century Gothic"/>
              </a:defRPr>
            </a:lvl7pPr>
            <a:lvl8pPr marL="3657600" marR="0" lvl="7" indent="-228600" algn="r" rtl="1">
              <a:spcBef>
                <a:spcPts val="0"/>
              </a:spcBef>
              <a:spcAft>
                <a:spcPts val="0"/>
              </a:spcAft>
              <a:buSzPts val="1400"/>
              <a:buNone/>
              <a:defRPr sz="1600" b="0" i="0" u="none" strike="noStrike" cap="none">
                <a:solidFill>
                  <a:schemeClr val="dk1"/>
                </a:solidFill>
                <a:latin typeface="Century Gothic"/>
                <a:ea typeface="Century Gothic"/>
                <a:cs typeface="Century Gothic"/>
                <a:sym typeface="Century Gothic"/>
              </a:defRPr>
            </a:lvl8pPr>
            <a:lvl9pPr marL="4114800" marR="0" lvl="8" indent="-228600" algn="r" rtl="1">
              <a:spcBef>
                <a:spcPts val="0"/>
              </a:spcBef>
              <a:spcAft>
                <a:spcPts val="0"/>
              </a:spcAft>
              <a:buSzPts val="1400"/>
              <a:buNone/>
              <a:defRPr sz="1600" b="0" i="0" u="none" strike="noStrike" cap="none">
                <a:solidFill>
                  <a:schemeClr val="dk1"/>
                </a:solidFill>
                <a:latin typeface="Century Gothic"/>
                <a:ea typeface="Century Gothic"/>
                <a:cs typeface="Century Gothic"/>
                <a:sym typeface="Century Gothic"/>
              </a:defRPr>
            </a:lvl9pPr>
          </a:lstStyle>
          <a:p>
            <a:endParaRPr/>
          </a:p>
        </p:txBody>
      </p:sp>
      <p:sp>
        <p:nvSpPr>
          <p:cNvPr id="7" name="Google Shape;7;n"/>
          <p:cNvSpPr txBox="1">
            <a:spLocks noGrp="1"/>
          </p:cNvSpPr>
          <p:nvPr>
            <p:ph type="ftr" idx="11"/>
          </p:nvPr>
        </p:nvSpPr>
        <p:spPr>
          <a:xfrm>
            <a:off x="3850232" y="9428583"/>
            <a:ext cx="2945659" cy="496332"/>
          </a:xfrm>
          <a:prstGeom prst="rect">
            <a:avLst/>
          </a:prstGeom>
          <a:noFill/>
          <a:ln>
            <a:noFill/>
          </a:ln>
        </p:spPr>
        <p:txBody>
          <a:bodyPr spcFirstLastPara="1" wrap="square" lIns="91425" tIns="45700" rIns="91425" bIns="45700" anchor="b" anchorCtr="0"/>
          <a:lstStyle>
            <a:lvl1pPr marR="0" lvl="0" algn="r" rtl="1">
              <a:spcBef>
                <a:spcPts val="0"/>
              </a:spcBef>
              <a:spcAft>
                <a:spcPts val="0"/>
              </a:spcAft>
              <a:buSzPts val="1400"/>
              <a:buNone/>
              <a:defRPr sz="1200" b="0" i="0" u="none" strike="noStrike" cap="none">
                <a:solidFill>
                  <a:schemeClr val="dk2"/>
                </a:solidFill>
                <a:latin typeface="Tahoma"/>
                <a:ea typeface="Tahoma"/>
                <a:cs typeface="Tahoma"/>
                <a:sym typeface="Tahoma"/>
              </a:defRPr>
            </a:lvl1pPr>
            <a:lvl2pPr marR="0" lvl="1"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2pPr>
            <a:lvl3pPr marR="0" lvl="2"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3pPr>
            <a:lvl4pPr marR="0" lvl="3"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4pPr>
            <a:lvl5pPr marR="0" lvl="4"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5pPr>
            <a:lvl6pPr marR="0" lvl="5"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6pPr>
            <a:lvl7pPr marR="0" lvl="6"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7pPr>
            <a:lvl8pPr marR="0" lvl="7"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8pPr>
            <a:lvl9pPr marR="0" lvl="8" algn="r" rtl="1">
              <a:spcBef>
                <a:spcPts val="0"/>
              </a:spcBef>
              <a:spcAft>
                <a:spcPts val="0"/>
              </a:spcAft>
              <a:buSzPts val="1400"/>
              <a:buNone/>
              <a:defRPr sz="2400" b="0" i="0" u="none" strike="noStrike" cap="none">
                <a:solidFill>
                  <a:schemeClr val="dk1"/>
                </a:solidFill>
                <a:latin typeface="Century Gothic"/>
                <a:ea typeface="Century Gothic"/>
                <a:cs typeface="Century Gothic"/>
                <a:sym typeface="Century Gothic"/>
              </a:defRPr>
            </a:lvl9pPr>
          </a:lstStyle>
          <a:p>
            <a:endParaRPr/>
          </a:p>
        </p:txBody>
      </p:sp>
      <p:sp>
        <p:nvSpPr>
          <p:cNvPr id="8" name="Google Shape;8;n"/>
          <p:cNvSpPr txBox="1">
            <a:spLocks noGrp="1"/>
          </p:cNvSpPr>
          <p:nvPr>
            <p:ph type="sldNum" idx="12"/>
          </p:nvPr>
        </p:nvSpPr>
        <p:spPr>
          <a:xfrm>
            <a:off x="0" y="9428583"/>
            <a:ext cx="2947443" cy="496332"/>
          </a:xfrm>
          <a:prstGeom prst="rect">
            <a:avLst/>
          </a:prstGeom>
          <a:noFill/>
          <a:ln>
            <a:noFill/>
          </a:ln>
        </p:spPr>
        <p:txBody>
          <a:bodyPr spcFirstLastPara="1" wrap="square" lIns="91425" tIns="45700" rIns="91425" bIns="45700" anchor="b" anchorCtr="0">
            <a:noAutofit/>
          </a:bodyPr>
          <a:lstStyle/>
          <a:p>
            <a:pPr marL="0" marR="0" lvl="0" indent="0" algn="l" rtl="1">
              <a:spcBef>
                <a:spcPts val="0"/>
              </a:spcBef>
              <a:spcAft>
                <a:spcPts val="0"/>
              </a:spcAft>
              <a:buNone/>
            </a:pPr>
            <a:fld id="{00000000-1234-1234-1234-123412341234}" type="slidenum">
              <a:rPr lang="x-none" sz="1200" b="0" i="0" u="none" strike="noStrike" cap="none">
                <a:solidFill>
                  <a:schemeClr val="dk2"/>
                </a:solidFill>
                <a:latin typeface="Tahoma"/>
                <a:ea typeface="Tahoma"/>
                <a:cs typeface="Tahoma"/>
                <a:sym typeface="Tahoma"/>
              </a:rPr>
              <a:t>‹#›</a:t>
            </a:fld>
            <a:endParaRPr sz="1200" b="0" i="0" u="none" strike="noStrike" cap="none">
              <a:solidFill>
                <a:schemeClr val="dk2"/>
              </a:solidFill>
              <a:latin typeface="Tahoma"/>
              <a:ea typeface="Tahoma"/>
              <a:cs typeface="Tahoma"/>
              <a:sym typeface="Tahoma"/>
            </a:endParaRPr>
          </a:p>
        </p:txBody>
      </p:sp>
    </p:spTree>
    <p:extLst>
      <p:ext uri="{BB962C8B-B14F-4D97-AF65-F5344CB8AC3E}">
        <p14:creationId xmlns:p14="http://schemas.microsoft.com/office/powerpoint/2010/main" val="419123492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80" name="Google Shape;80;p1:notes"/>
          <p:cNvSpPr>
            <a:spLocks noGrp="1" noRot="1" noChangeAspect="1"/>
          </p:cNvSpPr>
          <p:nvPr>
            <p:ph type="sldImg" idx="2"/>
          </p:nvPr>
        </p:nvSpPr>
        <p:spPr>
          <a:xfrm>
            <a:off x="92075" y="744538"/>
            <a:ext cx="6613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89" name="Google Shape;89;p2:notes"/>
          <p:cNvSpPr>
            <a:spLocks noGrp="1" noRot="1" noChangeAspect="1"/>
          </p:cNvSpPr>
          <p:nvPr>
            <p:ph type="sldImg" idx="2"/>
          </p:nvPr>
        </p:nvSpPr>
        <p:spPr>
          <a:xfrm>
            <a:off x="92075" y="744538"/>
            <a:ext cx="6613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1" name="Google Shape;111;p6:notes"/>
          <p:cNvSpPr>
            <a:spLocks noGrp="1" noRot="1" noChangeAspect="1"/>
          </p:cNvSpPr>
          <p:nvPr>
            <p:ph type="sldImg" idx="2"/>
          </p:nvPr>
        </p:nvSpPr>
        <p:spPr>
          <a:xfrm>
            <a:off x="92075" y="744538"/>
            <a:ext cx="6613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17" name="Google Shape;117;p7:notes"/>
          <p:cNvSpPr>
            <a:spLocks noGrp="1" noRot="1" noChangeAspect="1"/>
          </p:cNvSpPr>
          <p:nvPr>
            <p:ph type="sldImg" idx="2"/>
          </p:nvPr>
        </p:nvSpPr>
        <p:spPr>
          <a:xfrm>
            <a:off x="92075" y="744538"/>
            <a:ext cx="6613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8:notes"/>
          <p:cNvSpPr txBox="1">
            <a:spLocks noGrp="1"/>
          </p:cNvSpPr>
          <p:nvPr>
            <p:ph type="body" idx="1"/>
          </p:nvPr>
        </p:nvSpPr>
        <p:spPr>
          <a:xfrm>
            <a:off x="679768" y="4715153"/>
            <a:ext cx="5438140" cy="4466987"/>
          </a:xfrm>
          <a:prstGeom prst="rect">
            <a:avLst/>
          </a:prstGeom>
        </p:spPr>
        <p:txBody>
          <a:bodyPr spcFirstLastPara="1" wrap="square" lIns="91425" tIns="45700" rIns="91425" bIns="45700" anchor="t" anchorCtr="0">
            <a:noAutofit/>
          </a:bodyPr>
          <a:lstStyle/>
          <a:p>
            <a:pPr marL="0" lvl="0" indent="0">
              <a:spcBef>
                <a:spcPts val="0"/>
              </a:spcBef>
              <a:spcAft>
                <a:spcPts val="0"/>
              </a:spcAft>
              <a:buNone/>
            </a:pPr>
            <a:endParaRPr/>
          </a:p>
        </p:txBody>
      </p:sp>
      <p:sp>
        <p:nvSpPr>
          <p:cNvPr id="141" name="Google Shape;141;p8:notes"/>
          <p:cNvSpPr>
            <a:spLocks noGrp="1" noRot="1" noChangeAspect="1"/>
          </p:cNvSpPr>
          <p:nvPr>
            <p:ph type="sldImg" idx="2"/>
          </p:nvPr>
        </p:nvSpPr>
        <p:spPr>
          <a:xfrm>
            <a:off x="92075" y="744538"/>
            <a:ext cx="6613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509739" y="0"/>
            <a:ext cx="13239661"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0072" y="-21511"/>
            <a:ext cx="4904211"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197180" y="-21511"/>
            <a:ext cx="4672383"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309511" y="2708476"/>
            <a:ext cx="4416656"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6309511" y="4421081"/>
            <a:ext cx="4411921"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316680" y="1516829"/>
            <a:ext cx="2844059" cy="750981"/>
          </a:xfrm>
        </p:spPr>
        <p:txBody>
          <a:bodyPr anchor="b"/>
          <a:lstStyle>
            <a:lvl1pPr algn="l">
              <a:defRPr sz="2400"/>
            </a:lvl1pPr>
          </a:lstStyle>
          <a:p>
            <a:endParaRPr lang="en-US"/>
          </a:p>
        </p:txBody>
      </p:sp>
      <p:sp>
        <p:nvSpPr>
          <p:cNvPr id="50" name="Rectangle 49"/>
          <p:cNvSpPr/>
          <p:nvPr/>
        </p:nvSpPr>
        <p:spPr>
          <a:xfrm>
            <a:off x="6199570" y="6088284"/>
            <a:ext cx="4672383"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7069518" y="5719967"/>
            <a:ext cx="3774473"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6197180" y="5719967"/>
            <a:ext cx="857998" cy="365125"/>
          </a:xfrm>
        </p:spPr>
        <p:txBody>
          <a:bodyPr/>
          <a:lstStyle>
            <a:lvl1pPr>
              <a:defRPr>
                <a:solidFill>
                  <a:schemeClr val="accent1"/>
                </a:solidFill>
              </a:defRPr>
            </a:lvl1pPr>
          </a:lstStyle>
          <a:p>
            <a:pPr marL="0" lvl="0" indent="0">
              <a:spcBef>
                <a:spcPts val="0"/>
              </a:spcBef>
              <a:spcAft>
                <a:spcPts val="0"/>
              </a:spcAft>
              <a:buNone/>
            </a:pPr>
            <a:r>
              <a:rPr lang="he-IL" smtClean="0"/>
              <a:t>15 אוגוסט 18</a:t>
            </a:r>
            <a:endParaRPr lang="he-IL"/>
          </a:p>
        </p:txBody>
      </p:sp>
      <p:sp>
        <p:nvSpPr>
          <p:cNvPr id="89" name="Rectangle 88"/>
          <p:cNvSpPr/>
          <p:nvPr/>
        </p:nvSpPr>
        <p:spPr>
          <a:xfrm>
            <a:off x="6199570" y="6088284"/>
            <a:ext cx="4672383"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9" y="1030147"/>
            <a:ext cx="1978755"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404029" y="1030147"/>
            <a:ext cx="7229722"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7756" y="2900830"/>
            <a:ext cx="8847653"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677757" y="4267201"/>
            <a:ext cx="8847651"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
        <p:nvSpPr>
          <p:cNvPr id="9" name="Content Placeholder 8"/>
          <p:cNvSpPr>
            <a:spLocks noGrp="1"/>
          </p:cNvSpPr>
          <p:nvPr>
            <p:ph sz="quarter" idx="13"/>
          </p:nvPr>
        </p:nvSpPr>
        <p:spPr>
          <a:xfrm>
            <a:off x="1389526" y="2313432"/>
            <a:ext cx="4558621"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6191923" y="2313431"/>
            <a:ext cx="4558621"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82324" y="2316009"/>
            <a:ext cx="4075136"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88599" y="2974695"/>
            <a:ext cx="4558621"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80710" y="2316010"/>
            <a:ext cx="407322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923" y="2974695"/>
            <a:ext cx="4558621"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509739" y="0"/>
            <a:ext cx="13239661"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6080072" y="-21511"/>
            <a:ext cx="4904211"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197180" y="-21510"/>
            <a:ext cx="4672383"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
        <p:nvSpPr>
          <p:cNvPr id="58" name="Rectangle 57"/>
          <p:cNvSpPr/>
          <p:nvPr/>
        </p:nvSpPr>
        <p:spPr>
          <a:xfrm>
            <a:off x="1207114" y="601884"/>
            <a:ext cx="4748439"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27461" y="856527"/>
            <a:ext cx="4119514"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6199570" y="6088284"/>
            <a:ext cx="4672383"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6186986" y="5724836"/>
            <a:ext cx="4657006" cy="365125"/>
          </a:xfrm>
        </p:spPr>
        <p:txBody>
          <a:bodyPr>
            <a:normAutofit/>
          </a:bodyPr>
          <a:lstStyle/>
          <a:p>
            <a:endParaRPr lang="en-US"/>
          </a:p>
        </p:txBody>
      </p:sp>
      <p:sp>
        <p:nvSpPr>
          <p:cNvPr id="2" name="Title 1"/>
          <p:cNvSpPr>
            <a:spLocks noGrp="1"/>
          </p:cNvSpPr>
          <p:nvPr>
            <p:ph type="title"/>
          </p:nvPr>
        </p:nvSpPr>
        <p:spPr>
          <a:xfrm>
            <a:off x="6318131" y="2657435"/>
            <a:ext cx="4404949"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6313811" y="4136994"/>
            <a:ext cx="4397233"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509739" y="0"/>
            <a:ext cx="13239661"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6080072" y="-21511"/>
            <a:ext cx="4904211"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7180" y="-21510"/>
            <a:ext cx="4672383"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207114" y="601884"/>
            <a:ext cx="4748439"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6199570" y="6088284"/>
            <a:ext cx="4672383"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310921" y="2660904"/>
            <a:ext cx="4400166"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339929" y="693795"/>
            <a:ext cx="4478331"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311197" y="4133089"/>
            <a:ext cx="4399618"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6186986" y="5724836"/>
            <a:ext cx="4657006"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r>
              <a:rPr lang="he-IL" smtClean="0"/>
              <a:t>15 אוגוסט 18</a:t>
            </a:r>
            <a:endParaRPr lang="he-IL"/>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406294" y="0"/>
            <a:ext cx="13239661"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609441" y="333488"/>
            <a:ext cx="10969943"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080072" y="-21511"/>
            <a:ext cx="4904211"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7180" y="-21510"/>
            <a:ext cx="4672383"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90958" y="1027664"/>
            <a:ext cx="9363886"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90961" y="2323652"/>
            <a:ext cx="9034069"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94435" y="224493"/>
            <a:ext cx="2844059" cy="365125"/>
          </a:xfrm>
          <a:prstGeom prst="rect">
            <a:avLst/>
          </a:prstGeom>
        </p:spPr>
        <p:txBody>
          <a:bodyPr vert="horz" lIns="91440" tIns="45720" rIns="91440" bIns="45720" rtlCol="0" anchor="ctr"/>
          <a:lstStyle>
            <a:lvl1pPr algn="r">
              <a:defRPr sz="1200">
                <a:solidFill>
                  <a:srgbClr val="FEFEFE"/>
                </a:solidFill>
              </a:defRPr>
            </a:lvl1pPr>
          </a:lstStyle>
          <a:p>
            <a:endParaRPr lang="en-US"/>
          </a:p>
        </p:txBody>
      </p:sp>
      <p:sp>
        <p:nvSpPr>
          <p:cNvPr id="5" name="Footer Placeholder 4"/>
          <p:cNvSpPr>
            <a:spLocks noGrp="1"/>
          </p:cNvSpPr>
          <p:nvPr>
            <p:ph type="ftr" sz="quarter" idx="3"/>
          </p:nvPr>
        </p:nvSpPr>
        <p:spPr>
          <a:xfrm>
            <a:off x="6186986" y="5852161"/>
            <a:ext cx="4668320"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6197181" y="224492"/>
            <a:ext cx="1775745" cy="365125"/>
          </a:xfrm>
          <a:prstGeom prst="rect">
            <a:avLst/>
          </a:prstGeom>
        </p:spPr>
        <p:txBody>
          <a:bodyPr vert="horz" lIns="91440" tIns="45720" rIns="91440" bIns="45720" rtlCol="0" anchor="ctr"/>
          <a:lstStyle>
            <a:lvl1pPr algn="l">
              <a:defRPr sz="1200">
                <a:solidFill>
                  <a:srgbClr val="FEFEFE"/>
                </a:solidFill>
              </a:defRPr>
            </a:lvl1pPr>
          </a:lstStyle>
          <a:p>
            <a:pPr marL="0" lvl="0" indent="0">
              <a:spcBef>
                <a:spcPts val="0"/>
              </a:spcBef>
              <a:spcAft>
                <a:spcPts val="0"/>
              </a:spcAft>
              <a:buNone/>
            </a:pPr>
            <a:r>
              <a:rPr lang="he-IL" smtClean="0"/>
              <a:t>15 אוגוסט 18</a:t>
            </a:r>
            <a:endParaRPr lang="he-IL"/>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timing>
    <p:tnLst>
      <p:par>
        <p:cTn id="1" dur="indefinite" restart="never" nodeType="tmRoot"/>
      </p:par>
    </p:tnLst>
  </p:timing>
  <p:hf sldNum="0" hdr="0" ftr="0" dt="0"/>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knesset.gov.il/description/arb/mimshal_yesod2_arb.htm" TargetMode="External"/><Relationship Id="rId2" Type="http://schemas.openxmlformats.org/officeDocument/2006/relationships/hyperlink" Target="https://www.arab48.com/&#1573;&#1587;&#1585;&#1575;&#1574;&#1610;&#1604;&#1610;&#1575;&#1578;/&#1608;&#1579;&#1575;&#1574;&#1602;/2018/07/18/&#1575;&#1604;&#1589;&#1610;&#1594;&#1577;-&#1575;&#1604;&#1606;&#1607;&#1575;&#1574;&#1610;&#1577;-&#1604;&#1600;-&#1602;&#1575;&#1606;&#1608;&#1606;-&#1575;&#1604;&#1602;&#1608;&#1605;&#1610;&#157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3"/>
          <p:cNvSpPr txBox="1"/>
          <p:nvPr/>
        </p:nvSpPr>
        <p:spPr>
          <a:xfrm>
            <a:off x="693683" y="2033752"/>
            <a:ext cx="10862442" cy="297968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endParaRPr lang="ar-JO" sz="3200" b="1" dirty="0" smtClean="0">
              <a:solidFill>
                <a:schemeClr val="dk2"/>
              </a:solidFill>
              <a:latin typeface="Century Gothic"/>
              <a:sym typeface="Century Gothic"/>
            </a:endParaRPr>
          </a:p>
          <a:p>
            <a:pPr marL="0" marR="0" lvl="0" indent="0" algn="ctr" rtl="1">
              <a:spcBef>
                <a:spcPts val="0"/>
              </a:spcBef>
              <a:spcAft>
                <a:spcPts val="0"/>
              </a:spcAft>
              <a:buNone/>
            </a:pPr>
            <a:endParaRPr lang="ar-JO" sz="3200" b="1" dirty="0">
              <a:solidFill>
                <a:schemeClr val="dk2"/>
              </a:solidFill>
              <a:latin typeface="Century Gothic"/>
              <a:sym typeface="Century Gothic"/>
            </a:endParaRPr>
          </a:p>
          <a:p>
            <a:pPr marL="0" marR="0" lvl="0" indent="0" algn="ctr" rtl="1">
              <a:spcBef>
                <a:spcPts val="0"/>
              </a:spcBef>
              <a:spcAft>
                <a:spcPts val="0"/>
              </a:spcAft>
              <a:buNone/>
            </a:pPr>
            <a:r>
              <a:rPr lang="ar-SA" sz="3200" b="1" dirty="0" smtClean="0">
                <a:solidFill>
                  <a:schemeClr val="dk2"/>
                </a:solidFill>
                <a:latin typeface="Sakkal Majalla" panose="02000000000000000000" pitchFamily="2" charset="-78"/>
                <a:cs typeface="Sakkal Majalla" panose="02000000000000000000" pitchFamily="2" charset="-78"/>
                <a:sym typeface="Century Gothic"/>
              </a:rPr>
              <a:t>قانون </a:t>
            </a:r>
            <a:r>
              <a:rPr lang="ar-SA" sz="3200" b="1" dirty="0" smtClean="0">
                <a:solidFill>
                  <a:schemeClr val="dk2"/>
                </a:solidFill>
                <a:latin typeface="Sakkal Majalla" panose="02000000000000000000" pitchFamily="2" charset="-78"/>
                <a:cs typeface="Sakkal Majalla" panose="02000000000000000000" pitchFamily="2" charset="-78"/>
                <a:sym typeface="Century Gothic"/>
              </a:rPr>
              <a:t>أساس : إسرائيل- دولة الشعب اليهودي ( قانون القومية)</a:t>
            </a:r>
            <a:endParaRPr sz="3200" dirty="0">
              <a:latin typeface="Sakkal Majalla" panose="02000000000000000000" pitchFamily="2" charset="-78"/>
              <a:cs typeface="Sakkal Majalla" panose="020000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534074" y="756746"/>
            <a:ext cx="11053581" cy="5533696"/>
          </a:xfrm>
        </p:spPr>
        <p:txBody>
          <a:bodyPr>
            <a:normAutofit/>
          </a:bodyPr>
          <a:lstStyle/>
          <a:p>
            <a:endParaRPr lang="en-US" sz="3200" dirty="0" smtClean="0">
              <a:latin typeface="Sakkal Majalla" panose="02000000000000000000" pitchFamily="2" charset="-78"/>
              <a:cs typeface="Sakkal Majalla" panose="02000000000000000000" pitchFamily="2" charset="-78"/>
            </a:endParaRPr>
          </a:p>
          <a:p>
            <a:r>
              <a:rPr lang="ar-SA" sz="3200" dirty="0" smtClean="0">
                <a:latin typeface="Sakkal Majalla" panose="02000000000000000000" pitchFamily="2" charset="-78"/>
                <a:cs typeface="Sakkal Majalla" panose="02000000000000000000" pitchFamily="2" charset="-78"/>
              </a:rPr>
              <a:t>في </a:t>
            </a:r>
            <a:r>
              <a:rPr lang="ar-SA" sz="3200" dirty="0">
                <a:latin typeface="Sakkal Majalla" panose="02000000000000000000" pitchFamily="2" charset="-78"/>
                <a:cs typeface="Sakkal Majalla" panose="02000000000000000000" pitchFamily="2" charset="-78"/>
              </a:rPr>
              <a:t>أعقاب تشريع القانون أعلن عضو الكنيست </a:t>
            </a:r>
            <a:r>
              <a:rPr lang="ar-SA" sz="3200" b="1" dirty="0">
                <a:latin typeface="Sakkal Majalla" panose="02000000000000000000" pitchFamily="2" charset="-78"/>
                <a:cs typeface="Sakkal Majalla" panose="02000000000000000000" pitchFamily="2" charset="-78"/>
              </a:rPr>
              <a:t>زهير </a:t>
            </a:r>
            <a:r>
              <a:rPr lang="ar-SA" sz="3200" b="1" dirty="0" smtClean="0">
                <a:latin typeface="Sakkal Majalla" panose="02000000000000000000" pitchFamily="2" charset="-78"/>
                <a:cs typeface="Sakkal Majalla" panose="02000000000000000000" pitchFamily="2" charset="-78"/>
              </a:rPr>
              <a:t>بهلول ( حزب العمل) </a:t>
            </a:r>
            <a:r>
              <a:rPr lang="ar-SA" sz="3200" b="1" dirty="0">
                <a:latin typeface="Sakkal Majalla" panose="02000000000000000000" pitchFamily="2" charset="-78"/>
                <a:cs typeface="Sakkal Majalla" panose="02000000000000000000" pitchFamily="2" charset="-78"/>
              </a:rPr>
              <a:t>عن استقالته </a:t>
            </a:r>
            <a:r>
              <a:rPr lang="ar-SA" sz="3200" dirty="0" smtClean="0">
                <a:latin typeface="Sakkal Majalla" panose="02000000000000000000" pitchFamily="2" charset="-78"/>
                <a:cs typeface="Sakkal Majalla" panose="02000000000000000000" pitchFamily="2" charset="-78"/>
              </a:rPr>
              <a:t>من الكنيست وعدم نيته الترشح لانتخابات الكنيست القادمة. </a:t>
            </a:r>
            <a:endParaRPr lang="ar-SA" sz="3200" dirty="0">
              <a:latin typeface="Sakkal Majalla" panose="02000000000000000000" pitchFamily="2" charset="-78"/>
              <a:cs typeface="Sakkal Majalla" panose="02000000000000000000" pitchFamily="2" charset="-78"/>
            </a:endParaRPr>
          </a:p>
          <a:p>
            <a:r>
              <a:rPr lang="ar-SA" sz="3200" dirty="0">
                <a:latin typeface="Sakkal Majalla" panose="02000000000000000000" pitchFamily="2" charset="-78"/>
                <a:cs typeface="Sakkal Majalla" panose="02000000000000000000" pitchFamily="2" charset="-78"/>
              </a:rPr>
              <a:t>كذلك نظمت مظاهرتين جبارتين في تل أبيب بهدف الاعتراض على مضمون القانون الأولى </a:t>
            </a:r>
            <a:r>
              <a:rPr lang="ar-SA" sz="3200" dirty="0" smtClean="0">
                <a:latin typeface="Sakkal Majalla" panose="02000000000000000000" pitchFamily="2" charset="-78"/>
                <a:cs typeface="Sakkal Majalla" panose="02000000000000000000" pitchFamily="2" charset="-78"/>
              </a:rPr>
              <a:t>كانت </a:t>
            </a:r>
            <a:r>
              <a:rPr lang="ar-SA" sz="3200" dirty="0">
                <a:latin typeface="Sakkal Majalla" panose="02000000000000000000" pitchFamily="2" charset="-78"/>
                <a:cs typeface="Sakkal Majalla" panose="02000000000000000000" pitchFamily="2" charset="-78"/>
              </a:rPr>
              <a:t>من قبل أبناء الطائفة </a:t>
            </a:r>
            <a:r>
              <a:rPr lang="ar-SA" sz="3200" dirty="0" err="1">
                <a:latin typeface="Sakkal Majalla" panose="02000000000000000000" pitchFamily="2" charset="-78"/>
                <a:cs typeface="Sakkal Majalla" panose="02000000000000000000" pitchFamily="2" charset="-78"/>
              </a:rPr>
              <a:t>المعروفية</a:t>
            </a:r>
            <a:r>
              <a:rPr lang="ar-SA" sz="3200" dirty="0">
                <a:latin typeface="Sakkal Majalla" panose="02000000000000000000" pitchFamily="2" charset="-78"/>
                <a:cs typeface="Sakkal Majalla" panose="02000000000000000000" pitchFamily="2" charset="-78"/>
              </a:rPr>
              <a:t> والثانية كانت من قبل المجتمع العربي ولجنة المتابعة </a:t>
            </a:r>
            <a:r>
              <a:rPr lang="ar-SA" sz="3200" dirty="0" smtClean="0">
                <a:latin typeface="Sakkal Majalla" panose="02000000000000000000" pitchFamily="2" charset="-78"/>
                <a:cs typeface="Sakkal Majalla" panose="02000000000000000000" pitchFamily="2" charset="-78"/>
              </a:rPr>
              <a:t>العليا.</a:t>
            </a:r>
            <a:endParaRPr lang="ar-SA" sz="3200" dirty="0">
              <a:latin typeface="Sakkal Majalla" panose="02000000000000000000" pitchFamily="2" charset="-78"/>
              <a:cs typeface="Sakkal Majalla" panose="02000000000000000000" pitchFamily="2" charset="-78"/>
            </a:endParaRPr>
          </a:p>
          <a:p>
            <a:r>
              <a:rPr lang="ar-SA" sz="3200" dirty="0" smtClean="0">
                <a:latin typeface="Sakkal Majalla" panose="02000000000000000000" pitchFamily="2" charset="-78"/>
                <a:cs typeface="Sakkal Majalla" panose="02000000000000000000" pitchFamily="2" charset="-78"/>
              </a:rPr>
              <a:t>حتى </a:t>
            </a:r>
            <a:r>
              <a:rPr lang="ar-SA" sz="3200" dirty="0">
                <a:latin typeface="Sakkal Majalla" panose="02000000000000000000" pitchFamily="2" charset="-78"/>
                <a:cs typeface="Sakkal Majalla" panose="02000000000000000000" pitchFamily="2" charset="-78"/>
              </a:rPr>
              <a:t>كتابة هذه </a:t>
            </a:r>
            <a:r>
              <a:rPr lang="ar-SA" sz="3200" dirty="0" smtClean="0">
                <a:latin typeface="Sakkal Majalla" panose="02000000000000000000" pitchFamily="2" charset="-78"/>
                <a:cs typeface="Sakkal Majalla" panose="02000000000000000000" pitchFamily="2" charset="-78"/>
              </a:rPr>
              <a:t>السطور لا زالت  </a:t>
            </a:r>
            <a:r>
              <a:rPr lang="ar-SA" sz="3200" dirty="0">
                <a:latin typeface="Sakkal Majalla" panose="02000000000000000000" pitchFamily="2" charset="-78"/>
                <a:cs typeface="Sakkal Majalla" panose="02000000000000000000" pitchFamily="2" charset="-78"/>
              </a:rPr>
              <a:t>تُعقد الكثير من الاجتماعات والمداولات لفحص إمكانيات </a:t>
            </a:r>
            <a:r>
              <a:rPr lang="ar-SA" sz="3200" dirty="0" smtClean="0">
                <a:latin typeface="Sakkal Majalla" panose="02000000000000000000" pitchFamily="2" charset="-78"/>
                <a:cs typeface="Sakkal Majalla" panose="02000000000000000000" pitchFamily="2" charset="-78"/>
              </a:rPr>
              <a:t>وُسبُل </a:t>
            </a:r>
            <a:r>
              <a:rPr lang="ar-SA" sz="3200" dirty="0">
                <a:latin typeface="Sakkal Majalla" panose="02000000000000000000" pitchFamily="2" charset="-78"/>
                <a:cs typeface="Sakkal Majalla" panose="02000000000000000000" pitchFamily="2" charset="-78"/>
              </a:rPr>
              <a:t>مقاومة هذا القانون وما يُمثله </a:t>
            </a:r>
            <a:r>
              <a:rPr lang="ar-SA" sz="3200" dirty="0" smtClean="0">
                <a:latin typeface="Sakkal Majalla" panose="02000000000000000000" pitchFamily="2" charset="-78"/>
                <a:cs typeface="Sakkal Majalla" panose="02000000000000000000" pitchFamily="2" charset="-78"/>
              </a:rPr>
              <a:t>عنصرية وإقصاء من </a:t>
            </a:r>
            <a:r>
              <a:rPr lang="ar-SA" sz="3200" dirty="0">
                <a:latin typeface="Sakkal Majalla" panose="02000000000000000000" pitchFamily="2" charset="-78"/>
                <a:cs typeface="Sakkal Majalla" panose="02000000000000000000" pitchFamily="2" charset="-78"/>
              </a:rPr>
              <a:t>قبل أبناء المجتمع العربي داخل </a:t>
            </a:r>
            <a:r>
              <a:rPr lang="ar-SA" sz="3200" dirty="0" smtClean="0">
                <a:latin typeface="Sakkal Majalla" panose="02000000000000000000" pitchFamily="2" charset="-78"/>
                <a:cs typeface="Sakkal Majalla" panose="02000000000000000000" pitchFamily="2" charset="-78"/>
              </a:rPr>
              <a:t>إسرائيل ومن قبل قطاعات يسارية غير صهيونية أخرى. </a:t>
            </a:r>
            <a:endParaRPr lang="ar-SA" sz="3200" dirty="0">
              <a:latin typeface="Sakkal Majalla" panose="02000000000000000000" pitchFamily="2" charset="-78"/>
              <a:cs typeface="Sakkal Majalla" panose="02000000000000000000" pitchFamily="2" charset="-78"/>
            </a:endParaRPr>
          </a:p>
          <a:p>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96760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0"/>
          <p:cNvSpPr txBox="1">
            <a:spLocks noGrp="1"/>
          </p:cNvSpPr>
          <p:nvPr>
            <p:ph type="title"/>
          </p:nvPr>
        </p:nvSpPr>
        <p:spPr>
          <a:xfrm>
            <a:off x="4981902" y="740979"/>
            <a:ext cx="2617077" cy="709449"/>
          </a:xfrm>
          <a:prstGeom prst="rect">
            <a:avLst/>
          </a:prstGeom>
          <a:noFill/>
          <a:ln>
            <a:noFill/>
          </a:ln>
        </p:spPr>
        <p:txBody>
          <a:bodyPr spcFirstLastPara="1" wrap="square" lIns="121875" tIns="60925" rIns="121875" bIns="60925" anchor="b" anchorCtr="0">
            <a:noAutofit/>
          </a:bodyPr>
          <a:lstStyle/>
          <a:p>
            <a:pPr algn="r"/>
            <a:r>
              <a:rPr lang="ar-SA" sz="3600" b="1" dirty="0" smtClean="0">
                <a:solidFill>
                  <a:schemeClr val="dk2"/>
                </a:solidFill>
                <a:latin typeface="Sakkal Majalla" panose="02000000000000000000" pitchFamily="2" charset="-78"/>
                <a:ea typeface="Tahoma"/>
                <a:cs typeface="Sakkal Majalla" panose="02000000000000000000" pitchFamily="2" charset="-78"/>
                <a:sym typeface="Tahoma"/>
              </a:rPr>
              <a:t>4</a:t>
            </a: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ar-SA" sz="3600" b="1" dirty="0" smtClean="0">
                <a:solidFill>
                  <a:schemeClr val="dk2"/>
                </a:solidFill>
                <a:latin typeface="Sakkal Majalla" panose="02000000000000000000" pitchFamily="2" charset="-78"/>
                <a:ea typeface="Tahoma"/>
                <a:cs typeface="Sakkal Majalla" panose="02000000000000000000" pitchFamily="2" charset="-78"/>
                <a:sym typeface="Tahoma"/>
              </a:rPr>
              <a:t>. </a:t>
            </a: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a:solidFill>
                  <a:schemeClr val="dk2"/>
                </a:solidFill>
                <a:latin typeface="Sakkal Majalla" panose="02000000000000000000" pitchFamily="2" charset="-78"/>
                <a:ea typeface="Tahoma"/>
                <a:cs typeface="Sakkal Majalla" panose="02000000000000000000" pitchFamily="2" charset="-78"/>
                <a:sym typeface="Tahoma"/>
              </a:rPr>
            </a:br>
            <a: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t/>
            </a:r>
            <a:br>
              <a:rPr lang="en-US" sz="3600" b="1" dirty="0" smtClean="0">
                <a:solidFill>
                  <a:schemeClr val="dk2"/>
                </a:solidFill>
                <a:latin typeface="Sakkal Majalla" panose="02000000000000000000" pitchFamily="2" charset="-78"/>
                <a:ea typeface="Tahoma"/>
                <a:cs typeface="Sakkal Majalla" panose="02000000000000000000" pitchFamily="2" charset="-78"/>
                <a:sym typeface="Tahoma"/>
              </a:rPr>
            </a:br>
            <a:r>
              <a:rPr lang="ar-SA" sz="3600" dirty="0" smtClean="0">
                <a:latin typeface="Sakkal Majalla" panose="02000000000000000000" pitchFamily="2" charset="-78"/>
                <a:cs typeface="Sakkal Majalla" panose="02000000000000000000" pitchFamily="2" charset="-78"/>
              </a:rPr>
              <a:t/>
            </a:r>
            <a:br>
              <a:rPr lang="ar-SA" sz="3600" dirty="0" smtClean="0">
                <a:latin typeface="Sakkal Majalla" panose="02000000000000000000" pitchFamily="2" charset="-78"/>
                <a:cs typeface="Sakkal Majalla" panose="02000000000000000000" pitchFamily="2" charset="-78"/>
              </a:rPr>
            </a:br>
            <a:r>
              <a:rPr lang="ar-SA" sz="3600" b="1" dirty="0" smtClean="0">
                <a:solidFill>
                  <a:schemeClr val="dk2"/>
                </a:solidFill>
                <a:latin typeface="Sakkal Majalla" panose="02000000000000000000" pitchFamily="2" charset="-78"/>
                <a:ea typeface="Tahoma"/>
                <a:cs typeface="Sakkal Majalla" panose="02000000000000000000" pitchFamily="2" charset="-78"/>
                <a:sym typeface="Tahoma"/>
              </a:rPr>
              <a:t> </a:t>
            </a:r>
            <a:endParaRPr sz="3600" dirty="0">
              <a:latin typeface="Sakkal Majalla" panose="02000000000000000000" pitchFamily="2" charset="-78"/>
              <a:cs typeface="Sakkal Majalla" panose="02000000000000000000" pitchFamily="2" charset="-78"/>
            </a:endParaRPr>
          </a:p>
        </p:txBody>
      </p:sp>
      <p:sp>
        <p:nvSpPr>
          <p:cNvPr id="144" name="Google Shape;144;p20"/>
          <p:cNvSpPr txBox="1">
            <a:spLocks noGrp="1"/>
          </p:cNvSpPr>
          <p:nvPr>
            <p:ph idx="1"/>
          </p:nvPr>
        </p:nvSpPr>
        <p:spPr>
          <a:xfrm>
            <a:off x="836612" y="756745"/>
            <a:ext cx="10609154" cy="4934608"/>
          </a:xfrm>
          <a:prstGeom prst="rect">
            <a:avLst/>
          </a:prstGeom>
          <a:noFill/>
          <a:ln>
            <a:noFill/>
          </a:ln>
        </p:spPr>
        <p:txBody>
          <a:bodyPr spcFirstLastPara="1" wrap="square" lIns="121875" tIns="60925" rIns="121875" bIns="60925" anchor="t" anchorCtr="0">
            <a:noAutofit/>
          </a:bodyPr>
          <a:lstStyle/>
          <a:p>
            <a:pPr marL="25400" indent="0">
              <a:buNone/>
            </a:pPr>
            <a:r>
              <a:rPr lang="ar-SA" sz="3200" dirty="0" smtClean="0">
                <a:latin typeface="Sakkal Majalla" panose="02000000000000000000" pitchFamily="2" charset="-78"/>
                <a:cs typeface="Sakkal Majalla" panose="02000000000000000000" pitchFamily="2" charset="-78"/>
              </a:rPr>
              <a:t>ما </a:t>
            </a:r>
            <a:r>
              <a:rPr lang="ar-SA" sz="3200" dirty="0">
                <a:latin typeface="Sakkal Majalla" panose="02000000000000000000" pitchFamily="2" charset="-78"/>
                <a:cs typeface="Sakkal Majalla" panose="02000000000000000000" pitchFamily="2" charset="-78"/>
              </a:rPr>
              <a:t>هو قانون أساس – إسرائيل: الدولة القومية للشعب اليهودي ( قانون القومية</a:t>
            </a:r>
            <a:r>
              <a:rPr lang="ar-SA" sz="3200" dirty="0" smtClean="0">
                <a:latin typeface="Sakkal Majalla" panose="02000000000000000000" pitchFamily="2" charset="-78"/>
                <a:cs typeface="Sakkal Majalla" panose="02000000000000000000" pitchFamily="2" charset="-78"/>
              </a:rPr>
              <a:t>)؟</a:t>
            </a:r>
            <a:endParaRPr lang="en-US" sz="3200" dirty="0" smtClean="0">
              <a:latin typeface="Sakkal Majalla" panose="02000000000000000000" pitchFamily="2" charset="-78"/>
              <a:cs typeface="Sakkal Majalla" panose="02000000000000000000" pitchFamily="2" charset="-78"/>
            </a:endParaRPr>
          </a:p>
          <a:p>
            <a:pPr marL="25400" indent="0">
              <a:buNone/>
            </a:pPr>
            <a:r>
              <a:rPr lang="ar-SA" sz="3200" dirty="0">
                <a:latin typeface="Sakkal Majalla" panose="02000000000000000000" pitchFamily="2" charset="-78"/>
                <a:cs typeface="Sakkal Majalla" panose="02000000000000000000" pitchFamily="2" charset="-78"/>
              </a:rPr>
              <a:t/>
            </a:r>
            <a:br>
              <a:rPr lang="ar-SA" sz="3200" dirty="0">
                <a:latin typeface="Sakkal Majalla" panose="02000000000000000000" pitchFamily="2" charset="-78"/>
                <a:cs typeface="Sakkal Majalla" panose="02000000000000000000" pitchFamily="2" charset="-78"/>
              </a:rPr>
            </a:br>
            <a:r>
              <a:rPr lang="ar-SA" sz="3200" b="1" dirty="0">
                <a:latin typeface="Sakkal Majalla" panose="02000000000000000000" pitchFamily="2" charset="-78"/>
                <a:cs typeface="Sakkal Majalla" panose="02000000000000000000" pitchFamily="2" charset="-78"/>
              </a:rPr>
              <a:t> 1)</a:t>
            </a:r>
            <a:r>
              <a:rPr lang="ar-SA" sz="3200" dirty="0">
                <a:latin typeface="Sakkal Majalla" panose="02000000000000000000" pitchFamily="2" charset="-78"/>
                <a:cs typeface="Sakkal Majalla" panose="02000000000000000000" pitchFamily="2" charset="-78"/>
              </a:rPr>
              <a:t> </a:t>
            </a:r>
            <a:r>
              <a:rPr lang="ar-SA" sz="3200" b="1" dirty="0" smtClean="0">
                <a:latin typeface="Sakkal Majalla" panose="02000000000000000000" pitchFamily="2" charset="-78"/>
                <a:cs typeface="Sakkal Majalla" panose="02000000000000000000" pitchFamily="2" charset="-78"/>
              </a:rPr>
              <a:t>المبادئ الأساسية</a:t>
            </a:r>
            <a:endParaRPr lang="ar-SA" sz="3200" dirty="0" smtClean="0">
              <a:latin typeface="Sakkal Majalla" panose="02000000000000000000" pitchFamily="2" charset="-78"/>
              <a:cs typeface="Sakkal Majalla" panose="02000000000000000000" pitchFamily="2" charset="-78"/>
            </a:endParaRPr>
          </a:p>
          <a:p>
            <a:r>
              <a:rPr lang="ar-SA" sz="3200" dirty="0" smtClean="0">
                <a:latin typeface="Sakkal Majalla" panose="02000000000000000000" pitchFamily="2" charset="-78"/>
                <a:cs typeface="Sakkal Majalla" panose="02000000000000000000" pitchFamily="2" charset="-78"/>
              </a:rPr>
              <a:t>(</a:t>
            </a:r>
            <a:r>
              <a:rPr lang="ar-SA" sz="3200" dirty="0">
                <a:latin typeface="Sakkal Majalla" panose="02000000000000000000" pitchFamily="2" charset="-78"/>
                <a:cs typeface="Sakkal Majalla" panose="02000000000000000000" pitchFamily="2" charset="-78"/>
              </a:rPr>
              <a:t>أ‌) أرض إسرائيل هي الوطن التاريخي للشعب اليهودي، وفيها قامت دولة إسرائيل.</a:t>
            </a:r>
          </a:p>
          <a:p>
            <a:r>
              <a:rPr lang="ar-SA" sz="3200" dirty="0">
                <a:latin typeface="Sakkal Majalla" panose="02000000000000000000" pitchFamily="2" charset="-78"/>
                <a:cs typeface="Sakkal Majalla" panose="02000000000000000000" pitchFamily="2" charset="-78"/>
              </a:rPr>
              <a:t>(ب‌) دولة إسرائيل هي الدولة القومية للشعب اليهودي، وفيها يقوم بممارسة حقه الطبيعي والثقافي والديني والتاريخي لتقرير المصير.</a:t>
            </a:r>
          </a:p>
          <a:p>
            <a:r>
              <a:rPr lang="ar-SA" sz="3200" dirty="0">
                <a:latin typeface="Sakkal Majalla" panose="02000000000000000000" pitchFamily="2" charset="-78"/>
                <a:cs typeface="Sakkal Majalla" panose="02000000000000000000" pitchFamily="2" charset="-78"/>
              </a:rPr>
              <a:t>(ج‌) ممارسة حق تقرير المصير في دولة إسرائيل حصرية للشعب اليهودي.</a:t>
            </a:r>
          </a:p>
          <a:p>
            <a:pPr marL="25400" indent="0">
              <a:buNone/>
            </a:pPr>
            <a:endParaRPr sz="3200" b="0" i="0" u="none" strike="noStrike" cap="none" dirty="0">
              <a:solidFill>
                <a:schemeClr val="dk2"/>
              </a:solidFill>
              <a:latin typeface="Sakkal Majalla" panose="02000000000000000000" pitchFamily="2" charset="-78"/>
              <a:ea typeface="Tahoma"/>
              <a:cs typeface="Sakkal Majalla" panose="02000000000000000000" pitchFamily="2" charset="-78"/>
              <a:sym typeface="Tahom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4">
                                            <p:txEl>
                                              <p:pRg st="0" end="0"/>
                                            </p:txEl>
                                          </p:spTgt>
                                        </p:tgtEl>
                                        <p:attrNameLst>
                                          <p:attrName>style.visibility</p:attrName>
                                        </p:attrNameLst>
                                      </p:cBhvr>
                                      <p:to>
                                        <p:strVal val="visible"/>
                                      </p:to>
                                    </p:set>
                                    <p:animEffect transition="in" filter="fade">
                                      <p:cBhvr>
                                        <p:cTn id="7" dur="500"/>
                                        <p:tgtEl>
                                          <p:spTgt spid="1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4">
                                            <p:txEl>
                                              <p:pRg st="1" end="1"/>
                                            </p:txEl>
                                          </p:spTgt>
                                        </p:tgtEl>
                                        <p:attrNameLst>
                                          <p:attrName>style.visibility</p:attrName>
                                        </p:attrNameLst>
                                      </p:cBhvr>
                                      <p:to>
                                        <p:strVal val="visible"/>
                                      </p:to>
                                    </p:set>
                                    <p:animEffect transition="in" filter="fade">
                                      <p:cBhvr>
                                        <p:cTn id="12" dur="500"/>
                                        <p:tgtEl>
                                          <p:spTgt spid="1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4">
                                            <p:txEl>
                                              <p:pRg st="2" end="2"/>
                                            </p:txEl>
                                          </p:spTgt>
                                        </p:tgtEl>
                                        <p:attrNameLst>
                                          <p:attrName>style.visibility</p:attrName>
                                        </p:attrNameLst>
                                      </p:cBhvr>
                                      <p:to>
                                        <p:strVal val="visible"/>
                                      </p:to>
                                    </p:set>
                                    <p:animEffect transition="in" filter="fade">
                                      <p:cBhvr>
                                        <p:cTn id="17" dur="500"/>
                                        <p:tgtEl>
                                          <p:spTgt spid="1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4">
                                            <p:txEl>
                                              <p:pRg st="3" end="3"/>
                                            </p:txEl>
                                          </p:spTgt>
                                        </p:tgtEl>
                                        <p:attrNameLst>
                                          <p:attrName>style.visibility</p:attrName>
                                        </p:attrNameLst>
                                      </p:cBhvr>
                                      <p:to>
                                        <p:strVal val="visible"/>
                                      </p:to>
                                    </p:set>
                                    <p:animEffect transition="in" filter="fade">
                                      <p:cBhvr>
                                        <p:cTn id="22" dur="500"/>
                                        <p:tgtEl>
                                          <p:spTgt spid="1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4">
                                            <p:txEl>
                                              <p:pRg st="4" end="4"/>
                                            </p:txEl>
                                          </p:spTgt>
                                        </p:tgtEl>
                                        <p:attrNameLst>
                                          <p:attrName>style.visibility</p:attrName>
                                        </p:attrNameLst>
                                      </p:cBhvr>
                                      <p:to>
                                        <p:strVal val="visible"/>
                                      </p:to>
                                    </p:set>
                                    <p:animEffect transition="in" filter="fade">
                                      <p:cBhvr>
                                        <p:cTn id="27" dur="500"/>
                                        <p:tgtEl>
                                          <p:spTgt spid="1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583324" y="1434662"/>
            <a:ext cx="10925504" cy="4051737"/>
          </a:xfrm>
        </p:spPr>
        <p:txBody>
          <a:bodyPr>
            <a:normAutofit/>
          </a:bodyPr>
          <a:lstStyle/>
          <a:p>
            <a:pPr marL="25400" indent="0">
              <a:buNone/>
            </a:pPr>
            <a:r>
              <a:rPr lang="ar-SA" sz="3200" b="1" dirty="0" smtClean="0">
                <a:latin typeface="Sakkal Majalla" panose="02000000000000000000" pitchFamily="2" charset="-78"/>
                <a:cs typeface="Sakkal Majalla" panose="02000000000000000000" pitchFamily="2" charset="-78"/>
              </a:rPr>
              <a:t>2) </a:t>
            </a:r>
            <a:r>
              <a:rPr lang="ar-SA" sz="3200" b="1" dirty="0">
                <a:latin typeface="Sakkal Majalla" panose="02000000000000000000" pitchFamily="2" charset="-78"/>
                <a:cs typeface="Sakkal Majalla" panose="02000000000000000000" pitchFamily="2" charset="-78"/>
              </a:rPr>
              <a:t>رموز الدولة</a:t>
            </a:r>
            <a:endParaRPr lang="ar-SA" sz="3200" dirty="0">
              <a:latin typeface="Sakkal Majalla" panose="02000000000000000000" pitchFamily="2" charset="-78"/>
              <a:cs typeface="Sakkal Majalla" panose="02000000000000000000" pitchFamily="2" charset="-78"/>
            </a:endParaRPr>
          </a:p>
          <a:p>
            <a:pPr marL="68580" indent="0">
              <a:buNone/>
            </a:pPr>
            <a:r>
              <a:rPr lang="ar-SA" sz="3200" dirty="0">
                <a:latin typeface="Sakkal Majalla" panose="02000000000000000000" pitchFamily="2" charset="-78"/>
                <a:cs typeface="Sakkal Majalla" panose="02000000000000000000" pitchFamily="2" charset="-78"/>
              </a:rPr>
              <a:t>(أ‌) اسم الدولة "دولة إسرائيل".</a:t>
            </a:r>
          </a:p>
          <a:p>
            <a:pPr marL="68580" indent="0">
              <a:buNone/>
            </a:pPr>
            <a:r>
              <a:rPr lang="ar-SA" sz="3200" dirty="0">
                <a:latin typeface="Sakkal Majalla" panose="02000000000000000000" pitchFamily="2" charset="-78"/>
                <a:cs typeface="Sakkal Majalla" panose="02000000000000000000" pitchFamily="2" charset="-78"/>
              </a:rPr>
              <a:t>(ب‌) علم الدولة أبيض وعليه خطان باللون الأزرق وفي وسطه نجمة داوود زرقاء.</a:t>
            </a:r>
          </a:p>
          <a:p>
            <a:pPr marL="68580" indent="0">
              <a:buNone/>
            </a:pPr>
            <a:r>
              <a:rPr lang="ar-SA" sz="3200" dirty="0">
                <a:latin typeface="Sakkal Majalla" panose="02000000000000000000" pitchFamily="2" charset="-78"/>
                <a:cs typeface="Sakkal Majalla" panose="02000000000000000000" pitchFamily="2" charset="-78"/>
              </a:rPr>
              <a:t>(ت‌) شعار الدولة هو الشمعدان السباعي، وعلى جنبيه غصنا زيتون، وكلمة إسرائيل تحته.</a:t>
            </a:r>
          </a:p>
          <a:p>
            <a:pPr marL="68580" indent="0">
              <a:buNone/>
            </a:pPr>
            <a:r>
              <a:rPr lang="ar-SA" sz="3200" dirty="0">
                <a:latin typeface="Sakkal Majalla" panose="02000000000000000000" pitchFamily="2" charset="-78"/>
                <a:cs typeface="Sakkal Majalla" panose="02000000000000000000" pitchFamily="2" charset="-78"/>
              </a:rPr>
              <a:t>(ث‌) النشيد الوطني للدولة هو نشيد "</a:t>
            </a:r>
            <a:r>
              <a:rPr lang="ar-SA" sz="3200" dirty="0" err="1">
                <a:latin typeface="Sakkal Majalla" panose="02000000000000000000" pitchFamily="2" charset="-78"/>
                <a:cs typeface="Sakkal Majalla" panose="02000000000000000000" pitchFamily="2" charset="-78"/>
              </a:rPr>
              <a:t>هتكفا</a:t>
            </a:r>
            <a:r>
              <a:rPr lang="ar-SA" sz="3200" dirty="0">
                <a:latin typeface="Sakkal Majalla" panose="02000000000000000000" pitchFamily="2" charset="-78"/>
                <a:cs typeface="Sakkal Majalla" panose="02000000000000000000" pitchFamily="2" charset="-78"/>
              </a:rPr>
              <a:t>".</a:t>
            </a:r>
          </a:p>
          <a:p>
            <a:pPr marL="68580" indent="0">
              <a:buNone/>
            </a:pPr>
            <a:r>
              <a:rPr lang="ar-SA" sz="3200" dirty="0">
                <a:latin typeface="Sakkal Majalla" panose="02000000000000000000" pitchFamily="2" charset="-78"/>
                <a:cs typeface="Sakkal Majalla" panose="02000000000000000000" pitchFamily="2" charset="-78"/>
              </a:rPr>
              <a:t>(ج‌) تفاصيل رموز الدولة تحدد في القانون.</a:t>
            </a:r>
          </a:p>
          <a:p>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660502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836612" y="772510"/>
            <a:ext cx="10766809" cy="5896854"/>
          </a:xfrm>
        </p:spPr>
        <p:txBody>
          <a:bodyPr>
            <a:normAutofit/>
          </a:bodyPr>
          <a:lstStyle/>
          <a:p>
            <a:pPr marL="25400" indent="0">
              <a:buNone/>
            </a:pPr>
            <a:r>
              <a:rPr lang="ar-SA" sz="3200" b="1" dirty="0" smtClean="0">
                <a:latin typeface="Sakkal Majalla" panose="02000000000000000000" pitchFamily="2" charset="-78"/>
                <a:cs typeface="Sakkal Majalla" panose="02000000000000000000" pitchFamily="2" charset="-78"/>
              </a:rPr>
              <a:t>3) عاصمة </a:t>
            </a:r>
            <a:r>
              <a:rPr lang="ar-SA" sz="3200" b="1" dirty="0">
                <a:latin typeface="Sakkal Majalla" panose="02000000000000000000" pitchFamily="2" charset="-78"/>
                <a:cs typeface="Sakkal Majalla" panose="02000000000000000000" pitchFamily="2" charset="-78"/>
              </a:rPr>
              <a:t>الدولة</a:t>
            </a:r>
            <a:endParaRPr lang="ar-SA" sz="3200" dirty="0">
              <a:latin typeface="Sakkal Majalla" panose="02000000000000000000" pitchFamily="2" charset="-78"/>
              <a:cs typeface="Sakkal Majalla" panose="02000000000000000000" pitchFamily="2" charset="-78"/>
            </a:endParaRPr>
          </a:p>
          <a:p>
            <a:pPr marL="68580" indent="0">
              <a:buNone/>
            </a:pPr>
            <a:r>
              <a:rPr lang="ar-SA" sz="3200" dirty="0" smtClean="0">
                <a:latin typeface="Sakkal Majalla" panose="02000000000000000000" pitchFamily="2" charset="-78"/>
                <a:cs typeface="Sakkal Majalla" panose="02000000000000000000" pitchFamily="2" charset="-78"/>
              </a:rPr>
              <a:t>القدس الكاملة والموحدة هي عاصمة إسرائيل.</a:t>
            </a:r>
            <a:r>
              <a:rPr lang="en-US" sz="3200" dirty="0" smtClean="0">
                <a:latin typeface="Sakkal Majalla" panose="02000000000000000000" pitchFamily="2" charset="-78"/>
                <a:cs typeface="Sakkal Majalla" panose="02000000000000000000" pitchFamily="2" charset="-78"/>
              </a:rPr>
              <a:t>)</a:t>
            </a:r>
            <a:r>
              <a:rPr lang="ar-JO" sz="3200" dirty="0" smtClean="0">
                <a:latin typeface="Sakkal Majalla" panose="02000000000000000000" pitchFamily="2" charset="-78"/>
                <a:cs typeface="Sakkal Majalla" panose="02000000000000000000" pitchFamily="2" charset="-78"/>
              </a:rPr>
              <a:t>هذا البند هو تكرار لقانون أساس القدس عاصمة دولة اسرائيل)</a:t>
            </a:r>
            <a:endParaRPr lang="ar-SA" sz="3200" dirty="0" smtClean="0">
              <a:latin typeface="Sakkal Majalla" panose="02000000000000000000" pitchFamily="2" charset="-78"/>
              <a:cs typeface="Sakkal Majalla" panose="02000000000000000000" pitchFamily="2" charset="-78"/>
            </a:endParaRPr>
          </a:p>
          <a:p>
            <a:pPr marL="25400" indent="0">
              <a:buNone/>
            </a:pPr>
            <a:endParaRPr lang="ar-SA" sz="3200" dirty="0">
              <a:latin typeface="Sakkal Majalla" panose="02000000000000000000" pitchFamily="2" charset="-78"/>
              <a:cs typeface="Sakkal Majalla" panose="02000000000000000000" pitchFamily="2" charset="-78"/>
            </a:endParaRPr>
          </a:p>
          <a:p>
            <a:pPr marL="25400" indent="0">
              <a:buNone/>
            </a:pPr>
            <a:r>
              <a:rPr lang="ar-SA" sz="3200" b="1" dirty="0" smtClean="0">
                <a:latin typeface="Sakkal Majalla" panose="02000000000000000000" pitchFamily="2" charset="-78"/>
                <a:cs typeface="Sakkal Majalla" panose="02000000000000000000" pitchFamily="2" charset="-78"/>
              </a:rPr>
              <a:t>4) اللغة</a:t>
            </a:r>
            <a:endParaRPr lang="ar-SA" sz="3200" dirty="0">
              <a:latin typeface="Sakkal Majalla" panose="02000000000000000000" pitchFamily="2" charset="-78"/>
              <a:cs typeface="Sakkal Majalla" panose="02000000000000000000" pitchFamily="2" charset="-78"/>
            </a:endParaRPr>
          </a:p>
          <a:p>
            <a:pPr marL="68580" indent="0">
              <a:buNone/>
            </a:pPr>
            <a:r>
              <a:rPr lang="ar-SA" sz="3200" dirty="0">
                <a:latin typeface="Sakkal Majalla" panose="02000000000000000000" pitchFamily="2" charset="-78"/>
                <a:cs typeface="Sakkal Majalla" panose="02000000000000000000" pitchFamily="2" charset="-78"/>
              </a:rPr>
              <a:t>(أ‌) اللغة العبرية هي لغة الدولة.</a:t>
            </a:r>
          </a:p>
          <a:p>
            <a:pPr marL="68580" indent="0">
              <a:buNone/>
            </a:pPr>
            <a:r>
              <a:rPr lang="ar-SA" sz="3200" dirty="0">
                <a:latin typeface="Sakkal Majalla" panose="02000000000000000000" pitchFamily="2" charset="-78"/>
                <a:cs typeface="Sakkal Majalla" panose="02000000000000000000" pitchFamily="2" charset="-78"/>
              </a:rPr>
              <a:t>(ب‌) اللغة العربية لها مكانة خاصة في الدولة؛ تنظيم استعمال اللغة العربية في المؤسسات الرسمية أو في التوجه إليها يكون بموجب القانون.</a:t>
            </a:r>
          </a:p>
          <a:p>
            <a:pPr marL="68580" indent="0">
              <a:buNone/>
            </a:pPr>
            <a:r>
              <a:rPr lang="ar-SA" sz="3200" dirty="0">
                <a:latin typeface="Sakkal Majalla" panose="02000000000000000000" pitchFamily="2" charset="-78"/>
                <a:cs typeface="Sakkal Majalla" panose="02000000000000000000" pitchFamily="2" charset="-78"/>
              </a:rPr>
              <a:t>(ت‌) لا يمس المذكور في هذا البند بالمكانة الممنوحة فعليًا للغة العربية</a:t>
            </a:r>
            <a:r>
              <a:rPr lang="ar-SA" sz="3200" dirty="0" smtClean="0">
                <a:latin typeface="Sakkal Majalla" panose="02000000000000000000" pitchFamily="2" charset="-78"/>
                <a:cs typeface="Sakkal Majalla" panose="02000000000000000000" pitchFamily="2" charset="-78"/>
              </a:rPr>
              <a:t>.</a:t>
            </a:r>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0292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599091" y="819808"/>
            <a:ext cx="10972800" cy="5849552"/>
          </a:xfrm>
        </p:spPr>
        <p:txBody>
          <a:bodyPr>
            <a:noAutofit/>
          </a:bodyPr>
          <a:lstStyle/>
          <a:p>
            <a:pPr marL="25400" indent="0">
              <a:lnSpc>
                <a:spcPct val="85000"/>
              </a:lnSpc>
              <a:buNone/>
            </a:pPr>
            <a:endParaRPr lang="ar-JO" sz="3200" b="1" dirty="0" smtClean="0">
              <a:latin typeface="Sakkal Majalla" panose="02000000000000000000" pitchFamily="2" charset="-78"/>
              <a:cs typeface="Sakkal Majalla" panose="02000000000000000000" pitchFamily="2" charset="-78"/>
            </a:endParaRPr>
          </a:p>
          <a:p>
            <a:pPr marL="25400" indent="0">
              <a:lnSpc>
                <a:spcPct val="85000"/>
              </a:lnSpc>
              <a:buNone/>
            </a:pPr>
            <a:r>
              <a:rPr lang="ar-SA" sz="3200" b="1" dirty="0" smtClean="0">
                <a:latin typeface="Sakkal Majalla" panose="02000000000000000000" pitchFamily="2" charset="-78"/>
                <a:cs typeface="Sakkal Majalla" panose="02000000000000000000" pitchFamily="2" charset="-78"/>
              </a:rPr>
              <a:t>5</a:t>
            </a:r>
            <a:r>
              <a:rPr lang="ar-SA" sz="3200" b="1" dirty="0" smtClean="0">
                <a:latin typeface="Sakkal Majalla" panose="02000000000000000000" pitchFamily="2" charset="-78"/>
                <a:cs typeface="Sakkal Majalla" panose="02000000000000000000" pitchFamily="2" charset="-78"/>
              </a:rPr>
              <a:t>) </a:t>
            </a:r>
            <a:r>
              <a:rPr lang="ar-SA" sz="3200" b="1" dirty="0">
                <a:latin typeface="Sakkal Majalla" panose="02000000000000000000" pitchFamily="2" charset="-78"/>
                <a:cs typeface="Sakkal Majalla" panose="02000000000000000000" pitchFamily="2" charset="-78"/>
              </a:rPr>
              <a:t>لمّ الشتات</a:t>
            </a:r>
            <a:endParaRPr lang="ar-SA" sz="3200" dirty="0">
              <a:latin typeface="Sakkal Majalla" panose="02000000000000000000" pitchFamily="2" charset="-78"/>
              <a:cs typeface="Sakkal Majalla" panose="02000000000000000000" pitchFamily="2" charset="-78"/>
            </a:endParaRPr>
          </a:p>
          <a:p>
            <a:pPr marL="68580" indent="0">
              <a:buNone/>
            </a:pPr>
            <a:r>
              <a:rPr lang="ar-SA" sz="3200" dirty="0">
                <a:latin typeface="Sakkal Majalla" panose="02000000000000000000" pitchFamily="2" charset="-78"/>
                <a:cs typeface="Sakkal Majalla" panose="02000000000000000000" pitchFamily="2" charset="-78"/>
              </a:rPr>
              <a:t>تكون الدولة مفتوحة أمام قدوم اليهود ولمّ الشتات</a:t>
            </a:r>
            <a:r>
              <a:rPr lang="ar-SA" sz="3200" dirty="0" smtClean="0">
                <a:latin typeface="Sakkal Majalla" panose="02000000000000000000" pitchFamily="2" charset="-78"/>
                <a:cs typeface="Sakkal Majalla" panose="02000000000000000000" pitchFamily="2" charset="-78"/>
              </a:rPr>
              <a:t>.</a:t>
            </a:r>
            <a:r>
              <a:rPr lang="ar-JO" sz="3200" dirty="0" smtClean="0">
                <a:latin typeface="Sakkal Majalla" panose="02000000000000000000" pitchFamily="2" charset="-78"/>
                <a:cs typeface="Sakkal Majalla" panose="02000000000000000000" pitchFamily="2" charset="-78"/>
              </a:rPr>
              <a:t>(هذا البند يؤكد على ما جاء في قانون العودة)</a:t>
            </a:r>
            <a:endParaRPr lang="ar-SA" sz="3200" dirty="0" smtClean="0">
              <a:latin typeface="Sakkal Majalla" panose="02000000000000000000" pitchFamily="2" charset="-78"/>
              <a:cs typeface="Sakkal Majalla" panose="02000000000000000000" pitchFamily="2" charset="-78"/>
            </a:endParaRPr>
          </a:p>
          <a:p>
            <a:pPr marL="25400" indent="0">
              <a:buNone/>
            </a:pPr>
            <a:endParaRPr lang="ar-SA" sz="3200" dirty="0" smtClean="0">
              <a:latin typeface="Sakkal Majalla" panose="02000000000000000000" pitchFamily="2" charset="-78"/>
              <a:cs typeface="Sakkal Majalla" panose="02000000000000000000" pitchFamily="2" charset="-78"/>
            </a:endParaRPr>
          </a:p>
          <a:p>
            <a:pPr marL="25400" indent="0">
              <a:lnSpc>
                <a:spcPct val="85000"/>
              </a:lnSpc>
              <a:buNone/>
            </a:pPr>
            <a:r>
              <a:rPr lang="ar-SA" sz="3200" b="1" dirty="0" smtClean="0">
                <a:latin typeface="Sakkal Majalla" panose="02000000000000000000" pitchFamily="2" charset="-78"/>
                <a:cs typeface="Sakkal Majalla" panose="02000000000000000000" pitchFamily="2" charset="-78"/>
              </a:rPr>
              <a:t>6) العلاقة </a:t>
            </a:r>
            <a:r>
              <a:rPr lang="ar-SA" sz="3200" b="1" dirty="0">
                <a:latin typeface="Sakkal Majalla" panose="02000000000000000000" pitchFamily="2" charset="-78"/>
                <a:cs typeface="Sakkal Majalla" panose="02000000000000000000" pitchFamily="2" charset="-78"/>
              </a:rPr>
              <a:t>مع الشعب اليهودي</a:t>
            </a:r>
            <a:endParaRPr lang="ar-SA" sz="3200" dirty="0">
              <a:latin typeface="Sakkal Majalla" panose="02000000000000000000" pitchFamily="2" charset="-78"/>
              <a:cs typeface="Sakkal Majalla" panose="02000000000000000000" pitchFamily="2" charset="-78"/>
            </a:endParaRPr>
          </a:p>
          <a:p>
            <a:pPr marL="68580" indent="0">
              <a:lnSpc>
                <a:spcPct val="85000"/>
              </a:lnSpc>
              <a:buNone/>
            </a:pPr>
            <a:r>
              <a:rPr lang="ar-SA" sz="3200" dirty="0" smtClean="0">
                <a:latin typeface="Sakkal Majalla" panose="02000000000000000000" pitchFamily="2" charset="-78"/>
                <a:cs typeface="Sakkal Majalla" panose="02000000000000000000" pitchFamily="2" charset="-78"/>
              </a:rPr>
              <a:t>(أ‌) تهتم الدولة بالمحافظة على سلامة أبناء الشعب اليهودي ومواطنيها، الذين تواجههم مشاكل بسبب كونهم يهودًا أو مواطنين في الدولة.</a:t>
            </a:r>
          </a:p>
          <a:p>
            <a:pPr marL="68580" indent="0">
              <a:lnSpc>
                <a:spcPct val="90000"/>
              </a:lnSpc>
              <a:buNone/>
            </a:pPr>
            <a:r>
              <a:rPr lang="ar-SA" sz="3200" dirty="0" smtClean="0">
                <a:latin typeface="Sakkal Majalla" panose="02000000000000000000" pitchFamily="2" charset="-78"/>
                <a:cs typeface="Sakkal Majalla" panose="02000000000000000000" pitchFamily="2" charset="-78"/>
              </a:rPr>
              <a:t>(</a:t>
            </a:r>
            <a:r>
              <a:rPr lang="ar-SA" sz="3200" dirty="0">
                <a:latin typeface="Sakkal Majalla" panose="02000000000000000000" pitchFamily="2" charset="-78"/>
                <a:cs typeface="Sakkal Majalla" panose="02000000000000000000" pitchFamily="2" charset="-78"/>
              </a:rPr>
              <a:t>ب‌) تعمل الدولة في الشتات للمحافظة على العلاقة بين الدولة وأبناء الشعب اليهودي.</a:t>
            </a:r>
          </a:p>
          <a:p>
            <a:pPr marL="68580" indent="0">
              <a:lnSpc>
                <a:spcPct val="90000"/>
              </a:lnSpc>
              <a:buNone/>
            </a:pPr>
            <a:r>
              <a:rPr lang="ar-SA" sz="3200" dirty="0">
                <a:latin typeface="Sakkal Majalla" panose="02000000000000000000" pitchFamily="2" charset="-78"/>
                <a:cs typeface="Sakkal Majalla" panose="02000000000000000000" pitchFamily="2" charset="-78"/>
              </a:rPr>
              <a:t>(ت‌) تعمل الدولة على المحافظة على الميراث الثقافي والتاريخي والديني اليهودي لدى يهود الشتات</a:t>
            </a:r>
            <a:r>
              <a:rPr lang="ar-SA" sz="3200" dirty="0" smtClean="0">
                <a:latin typeface="Sakkal Majalla" panose="02000000000000000000" pitchFamily="2" charset="-78"/>
                <a:cs typeface="Sakkal Majalla" panose="02000000000000000000" pitchFamily="2" charset="-78"/>
              </a:rPr>
              <a:t>.</a:t>
            </a:r>
          </a:p>
          <a:p>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844425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412694" y="677917"/>
            <a:ext cx="11111899" cy="6054660"/>
          </a:xfrm>
        </p:spPr>
        <p:txBody>
          <a:bodyPr>
            <a:normAutofit/>
          </a:bodyPr>
          <a:lstStyle/>
          <a:p>
            <a:pPr marL="25400" indent="0">
              <a:lnSpc>
                <a:spcPct val="85000"/>
              </a:lnSpc>
              <a:buNone/>
            </a:pPr>
            <a:endParaRPr lang="ar-JO" sz="3200" dirty="0" smtClean="0">
              <a:latin typeface="Sakkal Majalla" panose="02000000000000000000" pitchFamily="2" charset="-78"/>
              <a:cs typeface="Sakkal Majalla" panose="02000000000000000000" pitchFamily="2" charset="-78"/>
            </a:endParaRPr>
          </a:p>
          <a:p>
            <a:pPr marL="25400" indent="0">
              <a:lnSpc>
                <a:spcPct val="85000"/>
              </a:lnSpc>
              <a:buNone/>
            </a:pPr>
            <a:r>
              <a:rPr lang="ar-SA" sz="3200" dirty="0" smtClean="0">
                <a:latin typeface="Sakkal Majalla" panose="02000000000000000000" pitchFamily="2" charset="-78"/>
                <a:cs typeface="Sakkal Majalla" panose="02000000000000000000" pitchFamily="2" charset="-78"/>
              </a:rPr>
              <a:t>7</a:t>
            </a:r>
            <a:r>
              <a:rPr lang="ar-SA" sz="3200" b="1" dirty="0" smtClean="0">
                <a:latin typeface="Sakkal Majalla" panose="02000000000000000000" pitchFamily="2" charset="-78"/>
                <a:cs typeface="Sakkal Majalla" panose="02000000000000000000" pitchFamily="2" charset="-78"/>
              </a:rPr>
              <a:t>) </a:t>
            </a:r>
            <a:r>
              <a:rPr lang="ar-SA" sz="3200" b="1" dirty="0">
                <a:latin typeface="Sakkal Majalla" panose="02000000000000000000" pitchFamily="2" charset="-78"/>
                <a:cs typeface="Sakkal Majalla" panose="02000000000000000000" pitchFamily="2" charset="-78"/>
              </a:rPr>
              <a:t>الاستيطان اليهودي</a:t>
            </a:r>
            <a:endParaRPr lang="ar-SA" sz="3200" dirty="0">
              <a:latin typeface="Sakkal Majalla" panose="02000000000000000000" pitchFamily="2" charset="-78"/>
              <a:cs typeface="Sakkal Majalla" panose="02000000000000000000" pitchFamily="2" charset="-78"/>
            </a:endParaRPr>
          </a:p>
          <a:p>
            <a:pPr marL="68580" indent="0">
              <a:lnSpc>
                <a:spcPct val="85000"/>
              </a:lnSpc>
              <a:buNone/>
            </a:pPr>
            <a:r>
              <a:rPr lang="ar-SA" sz="3200" dirty="0">
                <a:latin typeface="Sakkal Majalla" panose="02000000000000000000" pitchFamily="2" charset="-78"/>
                <a:cs typeface="Sakkal Majalla" panose="02000000000000000000" pitchFamily="2" charset="-78"/>
              </a:rPr>
              <a:t>تعتبر الدولة تطوير استيطان يهودي قيمة قومية، وتعمل لأجل تشجيعه ودعم إقامته </a:t>
            </a:r>
            <a:r>
              <a:rPr lang="ar-SA" sz="3200" dirty="0" smtClean="0">
                <a:latin typeface="Sakkal Majalla" panose="02000000000000000000" pitchFamily="2" charset="-78"/>
                <a:cs typeface="Sakkal Majalla" panose="02000000000000000000" pitchFamily="2" charset="-78"/>
              </a:rPr>
              <a:t>وتثبيته.</a:t>
            </a:r>
          </a:p>
          <a:p>
            <a:pPr marL="25400" indent="0">
              <a:lnSpc>
                <a:spcPct val="85000"/>
              </a:lnSpc>
              <a:buNone/>
            </a:pPr>
            <a:r>
              <a:rPr lang="ar-SA" sz="3200" b="1" dirty="0" smtClean="0">
                <a:latin typeface="Sakkal Majalla" panose="02000000000000000000" pitchFamily="2" charset="-78"/>
                <a:cs typeface="Sakkal Majalla" panose="02000000000000000000" pitchFamily="2" charset="-78"/>
              </a:rPr>
              <a:t>8) التقويم </a:t>
            </a:r>
            <a:r>
              <a:rPr lang="ar-SA" sz="3200" b="1" dirty="0">
                <a:latin typeface="Sakkal Majalla" panose="02000000000000000000" pitchFamily="2" charset="-78"/>
                <a:cs typeface="Sakkal Majalla" panose="02000000000000000000" pitchFamily="2" charset="-78"/>
              </a:rPr>
              <a:t>الرسمي</a:t>
            </a:r>
            <a:endParaRPr lang="ar-SA" sz="3200" dirty="0">
              <a:latin typeface="Sakkal Majalla" panose="02000000000000000000" pitchFamily="2" charset="-78"/>
              <a:cs typeface="Sakkal Majalla" panose="02000000000000000000" pitchFamily="2" charset="-78"/>
            </a:endParaRPr>
          </a:p>
          <a:p>
            <a:pPr marL="68580" indent="0">
              <a:lnSpc>
                <a:spcPct val="85000"/>
              </a:lnSpc>
              <a:buNone/>
            </a:pPr>
            <a:r>
              <a:rPr lang="ar-SA" sz="3200" dirty="0">
                <a:latin typeface="Sakkal Majalla" panose="02000000000000000000" pitchFamily="2" charset="-78"/>
                <a:cs typeface="Sakkal Majalla" panose="02000000000000000000" pitchFamily="2" charset="-78"/>
              </a:rPr>
              <a:t>التقويم العبري هو التقويم الرسمي للدولة، وإلى جانبه يكون التقويم الميلادي تقويمًا </a:t>
            </a:r>
            <a:r>
              <a:rPr lang="ar-SA" sz="3200" dirty="0" smtClean="0">
                <a:latin typeface="Sakkal Majalla" panose="02000000000000000000" pitchFamily="2" charset="-78"/>
                <a:cs typeface="Sakkal Majalla" panose="02000000000000000000" pitchFamily="2" charset="-78"/>
              </a:rPr>
              <a:t>رسميًا.</a:t>
            </a:r>
          </a:p>
          <a:p>
            <a:pPr marL="68580" indent="0">
              <a:lnSpc>
                <a:spcPct val="85000"/>
              </a:lnSpc>
              <a:buNone/>
            </a:pPr>
            <a:r>
              <a:rPr lang="ar-JO" sz="3200" dirty="0" smtClean="0">
                <a:latin typeface="Sakkal Majalla" panose="02000000000000000000" pitchFamily="2" charset="-78"/>
                <a:cs typeface="Sakkal Majalla" panose="02000000000000000000" pitchFamily="2" charset="-78"/>
              </a:rPr>
              <a:t>( هذا البند يؤكد على ما جاء في قانون استعمال التاريخ العبري 1998).</a:t>
            </a:r>
            <a:endParaRPr lang="ar-SA" sz="3200" dirty="0" smtClean="0">
              <a:latin typeface="Sakkal Majalla" panose="02000000000000000000" pitchFamily="2" charset="-78"/>
              <a:cs typeface="Sakkal Majalla" panose="02000000000000000000" pitchFamily="2" charset="-78"/>
            </a:endParaRPr>
          </a:p>
          <a:p>
            <a:pPr marL="25400" indent="0">
              <a:lnSpc>
                <a:spcPct val="85000"/>
              </a:lnSpc>
              <a:buNone/>
            </a:pPr>
            <a:r>
              <a:rPr lang="ar-SA" sz="3200" b="1" dirty="0" smtClean="0">
                <a:latin typeface="Sakkal Majalla" panose="02000000000000000000" pitchFamily="2" charset="-78"/>
                <a:cs typeface="Sakkal Majalla" panose="02000000000000000000" pitchFamily="2" charset="-78"/>
              </a:rPr>
              <a:t>9) يوم </a:t>
            </a:r>
            <a:r>
              <a:rPr lang="ar-SA" sz="3200" b="1" dirty="0">
                <a:latin typeface="Sakkal Majalla" panose="02000000000000000000" pitchFamily="2" charset="-78"/>
                <a:cs typeface="Sakkal Majalla" panose="02000000000000000000" pitchFamily="2" charset="-78"/>
              </a:rPr>
              <a:t>الاستقلال ويوم الذكرى</a:t>
            </a:r>
            <a:endParaRPr lang="ar-SA" sz="3200" dirty="0">
              <a:latin typeface="Sakkal Majalla" panose="02000000000000000000" pitchFamily="2" charset="-78"/>
              <a:cs typeface="Sakkal Majalla" panose="02000000000000000000" pitchFamily="2" charset="-78"/>
            </a:endParaRPr>
          </a:p>
          <a:p>
            <a:pPr marL="68580" indent="0">
              <a:buNone/>
            </a:pPr>
            <a:r>
              <a:rPr lang="ar-SA" sz="3200" dirty="0">
                <a:latin typeface="Sakkal Majalla" panose="02000000000000000000" pitchFamily="2" charset="-78"/>
                <a:cs typeface="Sakkal Majalla" panose="02000000000000000000" pitchFamily="2" charset="-78"/>
              </a:rPr>
              <a:t>(أ‌) يوم الاستقلال هو العيد القومي الرسمي للدولة.</a:t>
            </a:r>
          </a:p>
          <a:p>
            <a:pPr marL="68580" indent="0">
              <a:buNone/>
            </a:pPr>
            <a:r>
              <a:rPr lang="ar-SA" sz="3200" dirty="0">
                <a:latin typeface="Sakkal Majalla" panose="02000000000000000000" pitchFamily="2" charset="-78"/>
                <a:cs typeface="Sakkal Majalla" panose="02000000000000000000" pitchFamily="2" charset="-78"/>
              </a:rPr>
              <a:t>(ب‌) يوم ذكرى الجنود الذين سقطوا في معارك إسرائيل ويوم ذكرى الكارثة والبطولة هما يوما الذكرى الرسميين للدولة</a:t>
            </a:r>
            <a:r>
              <a:rPr lang="ar-SA" sz="3200" dirty="0" smtClean="0">
                <a:latin typeface="Sakkal Majalla" panose="02000000000000000000" pitchFamily="2" charset="-78"/>
                <a:cs typeface="Sakkal Majalla" panose="02000000000000000000" pitchFamily="2" charset="-78"/>
              </a:rPr>
              <a:t>.</a:t>
            </a:r>
          </a:p>
          <a:p>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46745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583325" y="882869"/>
            <a:ext cx="10866906" cy="5786490"/>
          </a:xfrm>
        </p:spPr>
        <p:txBody>
          <a:bodyPr/>
          <a:lstStyle/>
          <a:p>
            <a:pPr marL="25400" indent="0">
              <a:buNone/>
            </a:pPr>
            <a:endParaRPr lang="ar-JO" b="1" dirty="0"/>
          </a:p>
          <a:p>
            <a:pPr marL="25400" indent="0">
              <a:buNone/>
            </a:pPr>
            <a:r>
              <a:rPr lang="ar-JO" b="1" dirty="0" smtClean="0"/>
              <a:t>10</a:t>
            </a:r>
            <a:r>
              <a:rPr lang="ar-SA" b="1" dirty="0" smtClean="0"/>
              <a:t>) أيام </a:t>
            </a:r>
            <a:r>
              <a:rPr lang="ar-SA" b="1" dirty="0"/>
              <a:t>الراحة </a:t>
            </a:r>
            <a:r>
              <a:rPr lang="ar-SA" b="1" dirty="0" smtClean="0"/>
              <a:t>والعطل</a:t>
            </a:r>
            <a:r>
              <a:rPr lang="ar-JO" b="1" dirty="0" smtClean="0"/>
              <a:t>: </a:t>
            </a:r>
            <a:r>
              <a:rPr lang="ar-SA" dirty="0" smtClean="0"/>
              <a:t>يوم </a:t>
            </a:r>
            <a:r>
              <a:rPr lang="ar-SA" dirty="0"/>
              <a:t>السبت وأعياد الشعب اليهودي هي أيام العطلة الثابتة في الدولة. لدى غير اليهود الحق في أيام عطلة في أعيادهم، وتفاصيل ذلك </a:t>
            </a:r>
            <a:r>
              <a:rPr lang="ar-JO" dirty="0" smtClean="0"/>
              <a:t>في </a:t>
            </a:r>
            <a:r>
              <a:rPr lang="ar-SA" dirty="0" smtClean="0"/>
              <a:t>حدد </a:t>
            </a:r>
            <a:r>
              <a:rPr lang="ar-SA" dirty="0"/>
              <a:t>في القانون</a:t>
            </a:r>
            <a:r>
              <a:rPr lang="ar-SA" dirty="0" smtClean="0"/>
              <a:t>.</a:t>
            </a:r>
            <a:r>
              <a:rPr lang="ar-SA" b="1" dirty="0">
                <a:solidFill>
                  <a:schemeClr val="bg1"/>
                </a:solidFill>
                <a:latin typeface="Sakkal Majalla" panose="02000000000000000000" pitchFamily="2" charset="-78"/>
                <a:cs typeface="Sakkal Majalla" panose="02000000000000000000" pitchFamily="2" charset="-78"/>
              </a:rPr>
              <a:t> هذا </a:t>
            </a:r>
            <a:r>
              <a:rPr lang="ar-SA" b="1" dirty="0">
                <a:solidFill>
                  <a:schemeClr val="tx1"/>
                </a:solidFill>
                <a:latin typeface="Sakkal Majalla" panose="02000000000000000000" pitchFamily="2" charset="-78"/>
                <a:cs typeface="Sakkal Majalla" panose="02000000000000000000" pitchFamily="2" charset="-78"/>
              </a:rPr>
              <a:t>البند جاء ليؤكد على ما جاء في قانون ساعات العمل والراحة ( 1951)</a:t>
            </a:r>
          </a:p>
          <a:p>
            <a:pPr marL="68580" indent="0">
              <a:buNone/>
            </a:pPr>
            <a:endParaRPr lang="ar-SA" dirty="0" smtClean="0"/>
          </a:p>
          <a:p>
            <a:pPr marL="25400" indent="0">
              <a:buNone/>
            </a:pPr>
            <a:endParaRPr lang="ar-SA" dirty="0" smtClean="0"/>
          </a:p>
          <a:p>
            <a:pPr marL="25400" indent="0">
              <a:buNone/>
            </a:pPr>
            <a:r>
              <a:rPr lang="ar-SA" dirty="0" smtClean="0"/>
              <a:t>11</a:t>
            </a:r>
            <a:r>
              <a:rPr lang="ar-SA" b="1" dirty="0" smtClean="0"/>
              <a:t>) </a:t>
            </a:r>
            <a:r>
              <a:rPr lang="ar-SA" b="1" dirty="0"/>
              <a:t>نفاذ </a:t>
            </a:r>
            <a:r>
              <a:rPr lang="ar-SA" b="1" dirty="0" smtClean="0"/>
              <a:t>القانون</a:t>
            </a:r>
            <a:r>
              <a:rPr lang="ar-JO" dirty="0" smtClean="0"/>
              <a:t>: </a:t>
            </a:r>
            <a:r>
              <a:rPr lang="ar-SA" dirty="0" smtClean="0"/>
              <a:t>أي </a:t>
            </a:r>
            <a:r>
              <a:rPr lang="ar-SA" dirty="0"/>
              <a:t>تغيير في هذا القانون يستلزم أغلبية مطلقة من أعضاء الكنيست</a:t>
            </a:r>
            <a:r>
              <a:rPr lang="ar-SA" dirty="0" smtClean="0"/>
              <a:t>.</a:t>
            </a:r>
          </a:p>
          <a:p>
            <a:pPr marL="68580" indent="0">
              <a:buNone/>
            </a:pPr>
            <a:endParaRPr lang="ar-SA" dirty="0"/>
          </a:p>
          <a:p>
            <a:endParaRPr lang="ar-SA" dirty="0"/>
          </a:p>
        </p:txBody>
      </p:sp>
    </p:spTree>
    <p:extLst>
      <p:ext uri="{BB962C8B-B14F-4D97-AF65-F5344CB8AC3E}">
        <p14:creationId xmlns:p14="http://schemas.microsoft.com/office/powerpoint/2010/main" val="2606656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JO" sz="3600" dirty="0" smtClean="0">
                <a:latin typeface="Sakkal Majalla" panose="02000000000000000000" pitchFamily="2" charset="-78"/>
                <a:cs typeface="Sakkal Majalla" panose="02000000000000000000" pitchFamily="2" charset="-78"/>
              </a:rPr>
              <a:t>اسئلة للنقاش: </a:t>
            </a:r>
            <a:endParaRPr lang="ar-SA" sz="3600" dirty="0">
              <a:latin typeface="Sakkal Majalla" panose="02000000000000000000" pitchFamily="2" charset="-78"/>
              <a:cs typeface="Sakkal Majalla" panose="02000000000000000000" pitchFamily="2" charset="-78"/>
            </a:endParaRPr>
          </a:p>
        </p:txBody>
      </p:sp>
      <p:sp>
        <p:nvSpPr>
          <p:cNvPr id="3" name="عنصر نائب للنص 2"/>
          <p:cNvSpPr>
            <a:spLocks noGrp="1"/>
          </p:cNvSpPr>
          <p:nvPr>
            <p:ph idx="1"/>
          </p:nvPr>
        </p:nvSpPr>
        <p:spPr>
          <a:xfrm>
            <a:off x="1501320" y="2323652"/>
            <a:ext cx="9034069" cy="3508977"/>
          </a:xfrm>
        </p:spPr>
        <p:txBody>
          <a:bodyPr/>
          <a:lstStyle/>
          <a:p>
            <a:r>
              <a:rPr lang="ar-SA" dirty="0" smtClean="0"/>
              <a:t> </a:t>
            </a:r>
            <a:r>
              <a:rPr lang="ar-JO" dirty="0"/>
              <a:t>ما هي ال</a:t>
            </a:r>
            <a:r>
              <a:rPr lang="ar-SA" dirty="0"/>
              <a:t>تبريرات </a:t>
            </a:r>
            <a:r>
              <a:rPr lang="ar-JO" dirty="0" smtClean="0"/>
              <a:t>ال</a:t>
            </a:r>
            <a:r>
              <a:rPr lang="ar-SA" dirty="0" smtClean="0"/>
              <a:t>مؤيدي </a:t>
            </a:r>
            <a:r>
              <a:rPr lang="ar-JO" dirty="0"/>
              <a:t>لل</a:t>
            </a:r>
            <a:r>
              <a:rPr lang="ar-SA" dirty="0"/>
              <a:t>قانون</a:t>
            </a:r>
            <a:r>
              <a:rPr lang="ar-JO" dirty="0"/>
              <a:t> حسب رايك</a:t>
            </a:r>
            <a:r>
              <a:rPr lang="ar-SA" dirty="0" smtClean="0"/>
              <a:t>؟</a:t>
            </a:r>
            <a:endParaRPr lang="ar-JO" dirty="0" smtClean="0"/>
          </a:p>
          <a:p>
            <a:r>
              <a:rPr lang="ar-JO" dirty="0" smtClean="0"/>
              <a:t>ما هي ال</a:t>
            </a:r>
            <a:r>
              <a:rPr lang="ar-SA" dirty="0" smtClean="0"/>
              <a:t>تبريرات </a:t>
            </a:r>
            <a:r>
              <a:rPr lang="ar-JO" dirty="0" smtClean="0"/>
              <a:t>ال</a:t>
            </a:r>
            <a:r>
              <a:rPr lang="ar-SA" dirty="0" smtClean="0"/>
              <a:t>معارض</a:t>
            </a:r>
            <a:r>
              <a:rPr lang="ar-JO" dirty="0" smtClean="0"/>
              <a:t>ه للقانون حسب رايك</a:t>
            </a:r>
            <a:r>
              <a:rPr lang="ar-SA" dirty="0" smtClean="0"/>
              <a:t>؟</a:t>
            </a:r>
            <a:endParaRPr lang="ar-JO" dirty="0" smtClean="0"/>
          </a:p>
          <a:p>
            <a:r>
              <a:rPr lang="ar-JO" dirty="0" smtClean="0"/>
              <a:t>اشرح عن </a:t>
            </a:r>
            <a:r>
              <a:rPr lang="ar-SA" dirty="0" smtClean="0"/>
              <a:t> </a:t>
            </a:r>
            <a:r>
              <a:rPr lang="ar-SA" dirty="0"/>
              <a:t>احدى </a:t>
            </a:r>
            <a:r>
              <a:rPr lang="ar-SA" dirty="0" smtClean="0"/>
              <a:t>البر</a:t>
            </a:r>
            <a:r>
              <a:rPr lang="ar-JO" dirty="0" smtClean="0"/>
              <a:t>ا</a:t>
            </a:r>
            <a:r>
              <a:rPr lang="ar-SA" dirty="0" smtClean="0"/>
              <a:t>مج</a:t>
            </a:r>
            <a:r>
              <a:rPr lang="ar-SA" dirty="0"/>
              <a:t>/ الندوات/ </a:t>
            </a:r>
            <a:r>
              <a:rPr lang="ar-SA" dirty="0" smtClean="0"/>
              <a:t>المؤتمرات</a:t>
            </a:r>
            <a:r>
              <a:rPr lang="ar-JO" dirty="0" smtClean="0"/>
              <a:t>/ المظاهرات</a:t>
            </a:r>
            <a:r>
              <a:rPr lang="ar-SA" dirty="0" smtClean="0"/>
              <a:t> </a:t>
            </a:r>
            <a:r>
              <a:rPr lang="ar-SA" dirty="0"/>
              <a:t>التي شاركت بها حول </a:t>
            </a:r>
            <a:r>
              <a:rPr lang="ar-SA" dirty="0" smtClean="0"/>
              <a:t>الموضوع</a:t>
            </a:r>
            <a:r>
              <a:rPr lang="ar-JO" dirty="0" smtClean="0"/>
              <a:t>؟ وماذا كان المطلب الرئيسي ؟ </a:t>
            </a:r>
            <a:endParaRPr lang="ar-SA" dirty="0"/>
          </a:p>
          <a:p>
            <a:endParaRPr lang="ar-SA" dirty="0"/>
          </a:p>
        </p:txBody>
      </p:sp>
    </p:spTree>
    <p:extLst>
      <p:ext uri="{BB962C8B-B14F-4D97-AF65-F5344CB8AC3E}">
        <p14:creationId xmlns:p14="http://schemas.microsoft.com/office/powerpoint/2010/main" val="189522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سؤال موقف – </a:t>
            </a:r>
            <a:r>
              <a:rPr lang="ar-SA" dirty="0" err="1" smtClean="0"/>
              <a:t>ابرتهايد</a:t>
            </a:r>
            <a:r>
              <a:rPr lang="ar-SA" dirty="0" smtClean="0"/>
              <a:t> مقابل قانون شرعي</a:t>
            </a:r>
            <a:endParaRPr lang="ar-SA" dirty="0"/>
          </a:p>
        </p:txBody>
      </p:sp>
      <p:sp>
        <p:nvSpPr>
          <p:cNvPr id="3" name="عنصر نائب للنص 2"/>
          <p:cNvSpPr>
            <a:spLocks noGrp="1"/>
          </p:cNvSpPr>
          <p:nvPr>
            <p:ph idx="1"/>
          </p:nvPr>
        </p:nvSpPr>
        <p:spPr/>
        <p:txBody>
          <a:bodyPr/>
          <a:lstStyle/>
          <a:p>
            <a:r>
              <a:rPr lang="ar-SA" dirty="0" smtClean="0"/>
              <a:t>اسأل عن الدروز</a:t>
            </a:r>
          </a:p>
          <a:p>
            <a:r>
              <a:rPr lang="ar-SA" dirty="0" smtClean="0"/>
              <a:t>ارجع لما كتبت على الفيس</a:t>
            </a:r>
          </a:p>
          <a:p>
            <a:r>
              <a:rPr lang="ar-SA" dirty="0" smtClean="0"/>
              <a:t>الدولة القومية الواحدة؟</a:t>
            </a:r>
          </a:p>
          <a:p>
            <a:r>
              <a:rPr lang="ar-SA" dirty="0" smtClean="0"/>
              <a:t>هل تؤيد هذا القانون أم تعارضه؟ عبر عن موقفك</a:t>
            </a:r>
          </a:p>
          <a:p>
            <a:r>
              <a:rPr lang="ar-SA" dirty="0" smtClean="0"/>
              <a:t>كيف يمكن مواجهته؟ اقترح مقترحات عملية على لجنة المتابعة</a:t>
            </a:r>
            <a:endParaRPr lang="ar-SA" dirty="0"/>
          </a:p>
        </p:txBody>
      </p:sp>
    </p:spTree>
    <p:extLst>
      <p:ext uri="{BB962C8B-B14F-4D97-AF65-F5344CB8AC3E}">
        <p14:creationId xmlns:p14="http://schemas.microsoft.com/office/powerpoint/2010/main" val="902994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3254" y="145661"/>
            <a:ext cx="11237474" cy="1278541"/>
          </a:xfrm>
        </p:spPr>
        <p:txBody>
          <a:bodyPr>
            <a:normAutofit fontScale="90000"/>
          </a:bodyPr>
          <a:lstStyle/>
          <a:p>
            <a:r>
              <a:rPr lang="ar-SA" dirty="0"/>
              <a:t>المصادر</a:t>
            </a:r>
            <a:br>
              <a:rPr lang="ar-SA" dirty="0"/>
            </a:br>
            <a:endParaRPr lang="ar-SA" dirty="0"/>
          </a:p>
        </p:txBody>
      </p:sp>
      <p:sp>
        <p:nvSpPr>
          <p:cNvPr id="3" name="عنصر نائب للنص 2"/>
          <p:cNvSpPr>
            <a:spLocks noGrp="1"/>
          </p:cNvSpPr>
          <p:nvPr>
            <p:ph idx="1"/>
          </p:nvPr>
        </p:nvSpPr>
        <p:spPr>
          <a:xfrm>
            <a:off x="836612" y="1043877"/>
            <a:ext cx="11022666" cy="5625487"/>
          </a:xfrm>
        </p:spPr>
        <p:txBody>
          <a:bodyPr/>
          <a:lstStyle/>
          <a:p>
            <a:r>
              <a:rPr lang="ar-SA" dirty="0" smtClean="0"/>
              <a:t>موقع عرب 48 : </a:t>
            </a:r>
            <a:r>
              <a:rPr lang="en-US" dirty="0">
                <a:hlinkClick r:id="rId2"/>
              </a:rPr>
              <a:t>https://www.arab48.com/</a:t>
            </a:r>
            <a:r>
              <a:rPr lang="ar-SA" dirty="0" smtClean="0">
                <a:hlinkClick r:id="rId2"/>
              </a:rPr>
              <a:t>إسرائيليات/وثائق/2018/07/18/الصيغة-النهائية-لـ-قانون-القومية-</a:t>
            </a:r>
            <a:endParaRPr lang="ar-SA" dirty="0" smtClean="0"/>
          </a:p>
          <a:p>
            <a:r>
              <a:rPr lang="ar-SA" dirty="0" smtClean="0"/>
              <a:t>موقع الكنيست:</a:t>
            </a:r>
          </a:p>
          <a:p>
            <a:pPr marL="25400" indent="0">
              <a:buNone/>
            </a:pPr>
            <a:r>
              <a:rPr lang="en-US" dirty="0">
                <a:hlinkClick r:id="rId3"/>
              </a:rPr>
              <a:t>https://</a:t>
            </a:r>
            <a:r>
              <a:rPr lang="en-US" dirty="0" smtClean="0">
                <a:hlinkClick r:id="rId3"/>
              </a:rPr>
              <a:t>knesset.gov.il/description/arb/mimshal_yesod2_arb.htm</a:t>
            </a:r>
            <a:endParaRPr lang="ar-SA" dirty="0" smtClean="0"/>
          </a:p>
          <a:p>
            <a:pPr marL="25400" indent="0">
              <a:buNone/>
            </a:pPr>
            <a:endParaRPr lang="ar-SA" dirty="0"/>
          </a:p>
        </p:txBody>
      </p:sp>
    </p:spTree>
    <p:extLst>
      <p:ext uri="{BB962C8B-B14F-4D97-AF65-F5344CB8AC3E}">
        <p14:creationId xmlns:p14="http://schemas.microsoft.com/office/powerpoint/2010/main" val="3863230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p:nvPr>
        </p:nvSpPr>
        <p:spPr>
          <a:xfrm>
            <a:off x="725214" y="583324"/>
            <a:ext cx="10578662" cy="867104"/>
          </a:xfrm>
          <a:prstGeom prst="rect">
            <a:avLst/>
          </a:prstGeom>
          <a:noFill/>
          <a:ln>
            <a:noFill/>
          </a:ln>
        </p:spPr>
        <p:txBody>
          <a:bodyPr spcFirstLastPara="1" wrap="square" lIns="121875" tIns="60925" rIns="121875" bIns="60925" anchor="b" anchorCtr="0">
            <a:noAutofit/>
          </a:bodyPr>
          <a:lstStyle/>
          <a:p>
            <a:pPr marL="0" marR="0" lvl="0" indent="0" algn="ctr" rtl="1">
              <a:lnSpc>
                <a:spcPct val="85000"/>
              </a:lnSpc>
              <a:spcBef>
                <a:spcPts val="0"/>
              </a:spcBef>
              <a:spcAft>
                <a:spcPts val="0"/>
              </a:spcAft>
              <a:buClr>
                <a:schemeClr val="dk2"/>
              </a:buClr>
              <a:buSzPts val="4400"/>
              <a:buFont typeface="Tahoma"/>
              <a:buNone/>
            </a:pPr>
            <a:r>
              <a:rPr lang="ar-SA" sz="3600" b="1"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ماذا تحوي هذه العارضة </a:t>
            </a:r>
            <a:r>
              <a:rPr lang="x-none" sz="3600" b="1" i="0" u="none" strike="noStrike" cap="none" smtClean="0">
                <a:solidFill>
                  <a:schemeClr val="dk2"/>
                </a:solidFill>
                <a:latin typeface="Sakkal Majalla" panose="02000000000000000000" pitchFamily="2" charset="-78"/>
                <a:ea typeface="Tahoma"/>
                <a:cs typeface="Sakkal Majalla" panose="02000000000000000000" pitchFamily="2" charset="-78"/>
                <a:sym typeface="Tahoma"/>
              </a:rPr>
              <a:t>?</a:t>
            </a:r>
            <a:endParaRPr sz="3600" dirty="0">
              <a:latin typeface="Sakkal Majalla" panose="02000000000000000000" pitchFamily="2" charset="-78"/>
              <a:cs typeface="Sakkal Majalla" panose="02000000000000000000" pitchFamily="2" charset="-78"/>
            </a:endParaRPr>
          </a:p>
        </p:txBody>
      </p:sp>
      <p:sp>
        <p:nvSpPr>
          <p:cNvPr id="92" name="Google Shape;92;p14"/>
          <p:cNvSpPr txBox="1">
            <a:spLocks noGrp="1"/>
          </p:cNvSpPr>
          <p:nvPr>
            <p:ph idx="1"/>
          </p:nvPr>
        </p:nvSpPr>
        <p:spPr>
          <a:xfrm>
            <a:off x="836612" y="1387365"/>
            <a:ext cx="10215016" cy="5139559"/>
          </a:xfrm>
          <a:prstGeom prst="rect">
            <a:avLst/>
          </a:prstGeom>
          <a:noFill/>
          <a:ln>
            <a:noFill/>
          </a:ln>
        </p:spPr>
        <p:txBody>
          <a:bodyPr spcFirstLastPara="1" wrap="square" lIns="121875" tIns="60925" rIns="121875" bIns="60925" anchor="t" anchorCtr="0">
            <a:noAutofit/>
          </a:bodyPr>
          <a:lstStyle/>
          <a:p>
            <a:pPr marL="514350" marR="0" lvl="0" indent="-514350" algn="r" rtl="1">
              <a:lnSpc>
                <a:spcPct val="95000"/>
              </a:lnSpc>
              <a:spcBef>
                <a:spcPts val="1866"/>
              </a:spcBef>
              <a:spcAft>
                <a:spcPts val="0"/>
              </a:spcAft>
              <a:buClr>
                <a:schemeClr val="dk2"/>
              </a:buClr>
              <a:buSzPts val="3200"/>
              <a:buFont typeface="Arial"/>
              <a:buAutoNum type="arabicPeriod"/>
            </a:pP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ما هو قانون الأساس</a:t>
            </a:r>
            <a:r>
              <a:rPr lang="x-none" sz="3200" b="0" i="0" u="none" strike="noStrike" cap="none" smtClean="0">
                <a:solidFill>
                  <a:schemeClr val="dk2"/>
                </a:solidFill>
                <a:latin typeface="Sakkal Majalla" panose="02000000000000000000" pitchFamily="2" charset="-78"/>
                <a:ea typeface="Tahoma"/>
                <a:cs typeface="Sakkal Majalla" panose="02000000000000000000" pitchFamily="2" charset="-78"/>
                <a:sym typeface="Tahoma"/>
              </a:rPr>
              <a:t>?</a:t>
            </a: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 وبماذا يختلف عن القانون العادي؟</a:t>
            </a:r>
            <a:endParaRPr dirty="0">
              <a:latin typeface="Sakkal Majalla" panose="02000000000000000000" pitchFamily="2" charset="-78"/>
              <a:cs typeface="Sakkal Majalla" panose="02000000000000000000" pitchFamily="2" charset="-78"/>
            </a:endParaRPr>
          </a:p>
          <a:p>
            <a:pPr marL="514350" marR="0" lvl="0" indent="-514350" algn="r" rtl="1">
              <a:lnSpc>
                <a:spcPct val="95000"/>
              </a:lnSpc>
              <a:spcBef>
                <a:spcPts val="1866"/>
              </a:spcBef>
              <a:spcAft>
                <a:spcPts val="0"/>
              </a:spcAft>
              <a:buClr>
                <a:schemeClr val="dk2"/>
              </a:buClr>
              <a:buSzPts val="3200"/>
              <a:buFont typeface="Arial"/>
              <a:buAutoNum type="arabicPeriod"/>
            </a:pP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ما هي قوانين الأساس الموجودة اليوم في إسرائيل</a:t>
            </a:r>
            <a:r>
              <a:rPr lang="x-none" sz="3200" b="0" i="0" u="none" strike="noStrike" cap="none" smtClean="0">
                <a:solidFill>
                  <a:schemeClr val="dk2"/>
                </a:solidFill>
                <a:latin typeface="Sakkal Majalla" panose="02000000000000000000" pitchFamily="2" charset="-78"/>
                <a:ea typeface="Tahoma"/>
                <a:cs typeface="Sakkal Majalla" panose="02000000000000000000" pitchFamily="2" charset="-78"/>
                <a:sym typeface="Tahoma"/>
              </a:rPr>
              <a:t>?</a:t>
            </a:r>
            <a:endParaRPr dirty="0">
              <a:latin typeface="Sakkal Majalla" panose="02000000000000000000" pitchFamily="2" charset="-78"/>
              <a:cs typeface="Sakkal Majalla" panose="02000000000000000000" pitchFamily="2" charset="-78"/>
            </a:endParaRPr>
          </a:p>
          <a:p>
            <a:pPr marL="514350" marR="0" lvl="0" indent="-514350" algn="r" rtl="1">
              <a:lnSpc>
                <a:spcPct val="95000"/>
              </a:lnSpc>
              <a:spcBef>
                <a:spcPts val="1866"/>
              </a:spcBef>
              <a:spcAft>
                <a:spcPts val="0"/>
              </a:spcAft>
              <a:buClr>
                <a:schemeClr val="dk2"/>
              </a:buClr>
              <a:buSzPts val="3200"/>
              <a:buFont typeface="Arial"/>
              <a:buAutoNum type="arabicPeriod"/>
            </a:pP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ما هي حيثيات تشريع قانون اساس القومية ؟</a:t>
            </a:r>
          </a:p>
          <a:p>
            <a:pPr marL="514350" marR="0" lvl="0" indent="-514350" algn="r" rtl="1">
              <a:lnSpc>
                <a:spcPct val="95000"/>
              </a:lnSpc>
              <a:spcBef>
                <a:spcPts val="1866"/>
              </a:spcBef>
              <a:spcAft>
                <a:spcPts val="0"/>
              </a:spcAft>
              <a:buClr>
                <a:schemeClr val="dk2"/>
              </a:buClr>
              <a:buSzPts val="3200"/>
              <a:buFont typeface="Arial"/>
              <a:buAutoNum type="arabicPeriod"/>
            </a:pP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ما هو قانون أساس – إسرائيل: الدولة القومية للشعب اليهودي ( قانون القومية)</a:t>
            </a:r>
            <a:endParaRPr dirty="0">
              <a:latin typeface="Sakkal Majalla" panose="02000000000000000000" pitchFamily="2" charset="-78"/>
              <a:cs typeface="Sakkal Majalla" panose="02000000000000000000" pitchFamily="2" charset="-78"/>
            </a:endParaRPr>
          </a:p>
          <a:p>
            <a:pPr marL="514350" marR="0" lvl="0" indent="-514350" algn="r" rtl="1">
              <a:lnSpc>
                <a:spcPct val="95000"/>
              </a:lnSpc>
              <a:spcBef>
                <a:spcPts val="1866"/>
              </a:spcBef>
              <a:spcAft>
                <a:spcPts val="0"/>
              </a:spcAft>
              <a:buClr>
                <a:schemeClr val="dk2"/>
              </a:buClr>
              <a:buSzPts val="3200"/>
              <a:buFont typeface="Arial"/>
              <a:buAutoNum type="arabicPeriod"/>
            </a:pP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تبريرات </a:t>
            </a: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مؤيدي</a:t>
            </a:r>
            <a:r>
              <a:rPr lang="en-US"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a:t>
            </a:r>
            <a:r>
              <a:rPr lang="ar-JO" sz="3200" dirty="0" smtClean="0">
                <a:solidFill>
                  <a:schemeClr val="dk2"/>
                </a:solidFill>
                <a:latin typeface="Sakkal Majalla" panose="02000000000000000000" pitchFamily="2" charset="-78"/>
                <a:ea typeface="Tahoma"/>
                <a:cs typeface="Sakkal Majalla" panose="02000000000000000000" pitchFamily="2" charset="-78"/>
                <a:sym typeface="Tahoma"/>
              </a:rPr>
              <a:t>معارضي </a:t>
            </a: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القانون</a:t>
            </a:r>
            <a:endPar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endParaRPr>
          </a:p>
          <a:p>
            <a:pPr marL="514350" marR="0" lvl="0" indent="-514350" algn="r" rtl="1">
              <a:lnSpc>
                <a:spcPct val="95000"/>
              </a:lnSpc>
              <a:spcBef>
                <a:spcPts val="1866"/>
              </a:spcBef>
              <a:spcAft>
                <a:spcPts val="0"/>
              </a:spcAft>
              <a:buClr>
                <a:schemeClr val="dk2"/>
              </a:buClr>
              <a:buSzPts val="3200"/>
              <a:buFont typeface="Arial"/>
              <a:buAutoNum type="arabicPeriod"/>
            </a:pP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أسئلة </a:t>
            </a:r>
            <a:r>
              <a:rPr lang="ar-SA" sz="3200" b="0"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وتمارين حول الموضوع </a:t>
            </a:r>
            <a:endParaRPr dirty="0">
              <a:latin typeface="Sakkal Majalla" panose="02000000000000000000" pitchFamily="2" charset="-78"/>
              <a:cs typeface="Sakkal Majalla" panose="020000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animEffect transition="in" filter="fade">
                                      <p:cBhvr>
                                        <p:cTn id="7" dur="500"/>
                                        <p:tgtEl>
                                          <p:spTgt spid="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2">
                                            <p:txEl>
                                              <p:pRg st="1" end="1"/>
                                            </p:txEl>
                                          </p:spTgt>
                                        </p:tgtEl>
                                        <p:attrNameLst>
                                          <p:attrName>style.visibility</p:attrName>
                                        </p:attrNameLst>
                                      </p:cBhvr>
                                      <p:to>
                                        <p:strVal val="visible"/>
                                      </p:to>
                                    </p:set>
                                    <p:animEffect transition="in" filter="fade">
                                      <p:cBhvr>
                                        <p:cTn id="12" dur="500"/>
                                        <p:tgtEl>
                                          <p:spTgt spid="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2">
                                            <p:txEl>
                                              <p:pRg st="2" end="2"/>
                                            </p:txEl>
                                          </p:spTgt>
                                        </p:tgtEl>
                                        <p:attrNameLst>
                                          <p:attrName>style.visibility</p:attrName>
                                        </p:attrNameLst>
                                      </p:cBhvr>
                                      <p:to>
                                        <p:strVal val="visible"/>
                                      </p:to>
                                    </p:set>
                                    <p:animEffect transition="in" filter="fade">
                                      <p:cBhvr>
                                        <p:cTn id="17" dur="500"/>
                                        <p:tgtEl>
                                          <p:spTgt spid="9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2">
                                            <p:txEl>
                                              <p:pRg st="3" end="3"/>
                                            </p:txEl>
                                          </p:spTgt>
                                        </p:tgtEl>
                                        <p:attrNameLst>
                                          <p:attrName>style.visibility</p:attrName>
                                        </p:attrNameLst>
                                      </p:cBhvr>
                                      <p:to>
                                        <p:strVal val="visible"/>
                                      </p:to>
                                    </p:set>
                                    <p:animEffect transition="in" filter="fade">
                                      <p:cBhvr>
                                        <p:cTn id="22" dur="500"/>
                                        <p:tgtEl>
                                          <p:spTgt spid="9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2">
                                            <p:txEl>
                                              <p:pRg st="4" end="4"/>
                                            </p:txEl>
                                          </p:spTgt>
                                        </p:tgtEl>
                                        <p:attrNameLst>
                                          <p:attrName>style.visibility</p:attrName>
                                        </p:attrNameLst>
                                      </p:cBhvr>
                                      <p:to>
                                        <p:strVal val="visible"/>
                                      </p:to>
                                    </p:set>
                                    <p:animEffect transition="in" filter="fade">
                                      <p:cBhvr>
                                        <p:cTn id="27" dur="500"/>
                                        <p:tgtEl>
                                          <p:spTgt spid="9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2">
                                            <p:txEl>
                                              <p:pRg st="5" end="5"/>
                                            </p:txEl>
                                          </p:spTgt>
                                        </p:tgtEl>
                                        <p:attrNameLst>
                                          <p:attrName>style.visibility</p:attrName>
                                        </p:attrNameLst>
                                      </p:cBhvr>
                                      <p:to>
                                        <p:strVal val="visible"/>
                                      </p:to>
                                    </p:set>
                                    <p:animEffect transition="in" filter="fade">
                                      <p:cBhvr>
                                        <p:cTn id="32" dur="500"/>
                                        <p:tgtEl>
                                          <p:spTgt spid="9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8"/>
          <p:cNvSpPr txBox="1">
            <a:spLocks noGrp="1"/>
          </p:cNvSpPr>
          <p:nvPr>
            <p:ph type="title"/>
          </p:nvPr>
        </p:nvSpPr>
        <p:spPr>
          <a:xfrm>
            <a:off x="882868" y="614854"/>
            <a:ext cx="10452539" cy="614856"/>
          </a:xfrm>
          <a:prstGeom prst="rect">
            <a:avLst/>
          </a:prstGeom>
          <a:noFill/>
          <a:ln>
            <a:noFill/>
          </a:ln>
        </p:spPr>
        <p:txBody>
          <a:bodyPr spcFirstLastPara="1" wrap="square" lIns="121875" tIns="60925" rIns="121875" bIns="60925" anchor="b" anchorCtr="0">
            <a:noAutofit/>
          </a:bodyPr>
          <a:lstStyle/>
          <a:p>
            <a:pPr marL="0" marR="0" lvl="0" indent="0" algn="ctr" rtl="1">
              <a:lnSpc>
                <a:spcPct val="85000"/>
              </a:lnSpc>
              <a:spcBef>
                <a:spcPts val="0"/>
              </a:spcBef>
              <a:spcAft>
                <a:spcPts val="0"/>
              </a:spcAft>
              <a:buClr>
                <a:schemeClr val="dk2"/>
              </a:buClr>
              <a:buSzPts val="4400"/>
              <a:buFont typeface="Tahoma"/>
              <a:buNone/>
            </a:pPr>
            <a:r>
              <a:rPr lang="ar-SA" sz="3600" dirty="0" smtClean="0"/>
              <a:t>1. ما هي قوانين الأساس؟</a:t>
            </a:r>
            <a:endParaRPr sz="3600" dirty="0"/>
          </a:p>
        </p:txBody>
      </p:sp>
      <p:sp>
        <p:nvSpPr>
          <p:cNvPr id="114" name="Google Shape;114;p18"/>
          <p:cNvSpPr txBox="1">
            <a:spLocks noGrp="1"/>
          </p:cNvSpPr>
          <p:nvPr>
            <p:ph idx="1"/>
          </p:nvPr>
        </p:nvSpPr>
        <p:spPr>
          <a:xfrm>
            <a:off x="630621" y="1135116"/>
            <a:ext cx="10941269" cy="5534243"/>
          </a:xfrm>
          <a:prstGeom prst="rect">
            <a:avLst/>
          </a:prstGeom>
          <a:noFill/>
          <a:ln>
            <a:noFill/>
          </a:ln>
        </p:spPr>
        <p:txBody>
          <a:bodyPr spcFirstLastPara="1" wrap="square" lIns="121875" tIns="60925" rIns="121875" bIns="60925" anchor="t" anchorCtr="0">
            <a:noAutofit/>
          </a:bodyPr>
          <a:lstStyle/>
          <a:p>
            <a:pPr marL="0" marR="0" lvl="0" indent="0" rtl="1">
              <a:lnSpc>
                <a:spcPct val="150000"/>
              </a:lnSpc>
              <a:spcBef>
                <a:spcPts val="0"/>
              </a:spcBef>
              <a:spcAft>
                <a:spcPts val="0"/>
              </a:spcAft>
              <a:buClr>
                <a:schemeClr val="dk2"/>
              </a:buClr>
              <a:buSzPts val="3200"/>
              <a:buNone/>
            </a:pPr>
            <a:r>
              <a:rPr lang="ar-SA" sz="3600" b="1"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دستور في طور التكوين</a:t>
            </a:r>
            <a:r>
              <a:rPr lang="ar-SA" sz="3600" b="1"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rPr>
              <a:t>؟</a:t>
            </a:r>
            <a:endParaRPr lang="ar-SA" sz="3200" b="1" i="0" u="none" strike="noStrike" cap="none" dirty="0" smtClean="0">
              <a:solidFill>
                <a:schemeClr val="dk2"/>
              </a:solidFill>
              <a:latin typeface="Sakkal Majalla" panose="02000000000000000000" pitchFamily="2" charset="-78"/>
              <a:ea typeface="Tahoma"/>
              <a:cs typeface="Sakkal Majalla" panose="02000000000000000000" pitchFamily="2" charset="-78"/>
              <a:sym typeface="Tahoma"/>
            </a:endParaRPr>
          </a:p>
          <a:p>
            <a:pPr marL="304747" indent="-304747">
              <a:lnSpc>
                <a:spcPct val="150000"/>
              </a:lnSpc>
              <a:spcBef>
                <a:spcPts val="0"/>
              </a:spcBef>
            </a:pPr>
            <a:r>
              <a:rPr lang="ar-SA" sz="3200" dirty="0" smtClean="0">
                <a:latin typeface="Sakkal Majalla" panose="02000000000000000000" pitchFamily="2" charset="-78"/>
                <a:cs typeface="Sakkal Majalla" panose="02000000000000000000" pitchFamily="2" charset="-78"/>
              </a:rPr>
              <a:t>نتيجة الخلافات الكبيرة بين اليهود المتدينين والعلمانيين فإنه بعد قيام الدولة لم يتمكنوا من وضع دستور ديمقراطي لإسرائيل إلى يومنا هذا  .</a:t>
            </a:r>
          </a:p>
          <a:p>
            <a:pPr marL="304747" indent="-304747">
              <a:lnSpc>
                <a:spcPct val="150000"/>
              </a:lnSpc>
              <a:spcBef>
                <a:spcPts val="0"/>
              </a:spcBef>
            </a:pPr>
            <a:r>
              <a:rPr lang="ar-SA" sz="3200" dirty="0" smtClean="0">
                <a:latin typeface="Sakkal Majalla" panose="02000000000000000000" pitchFamily="2" charset="-78"/>
                <a:cs typeface="Sakkal Majalla" panose="02000000000000000000" pitchFamily="2" charset="-78"/>
              </a:rPr>
              <a:t>تم </a:t>
            </a:r>
            <a:r>
              <a:rPr lang="ar-SA" sz="3200" dirty="0">
                <a:latin typeface="Sakkal Majalla" panose="02000000000000000000" pitchFamily="2" charset="-78"/>
                <a:cs typeface="Sakkal Majalla" panose="02000000000000000000" pitchFamily="2" charset="-78"/>
              </a:rPr>
              <a:t>قبول </a:t>
            </a:r>
            <a:r>
              <a:rPr lang="ar-SA" sz="3200" b="1" u="sng" dirty="0">
                <a:latin typeface="Sakkal Majalla" panose="02000000000000000000" pitchFamily="2" charset="-78"/>
                <a:cs typeface="Sakkal Majalla" panose="02000000000000000000" pitchFamily="2" charset="-78"/>
              </a:rPr>
              <a:t>تسوية هراري</a:t>
            </a:r>
            <a:r>
              <a:rPr lang="ar-SA" sz="3200" dirty="0">
                <a:latin typeface="Sakkal Majalla" panose="02000000000000000000" pitchFamily="2" charset="-78"/>
                <a:cs typeface="Sakkal Majalla" panose="02000000000000000000" pitchFamily="2" charset="-78"/>
              </a:rPr>
              <a:t> </a:t>
            </a:r>
            <a:r>
              <a:rPr lang="ar-SA" sz="3200" b="1" dirty="0" smtClean="0">
                <a:latin typeface="Sakkal Majalla" panose="02000000000000000000" pitchFamily="2" charset="-78"/>
                <a:cs typeface="Sakkal Majalla" panose="02000000000000000000" pitchFamily="2" charset="-78"/>
              </a:rPr>
              <a:t>والتي </a:t>
            </a:r>
            <a:r>
              <a:rPr lang="ar-SA" sz="3200" b="1" dirty="0">
                <a:latin typeface="Sakkal Majalla" panose="02000000000000000000" pitchFamily="2" charset="-78"/>
                <a:cs typeface="Sakkal Majalla" panose="02000000000000000000" pitchFamily="2" charset="-78"/>
              </a:rPr>
              <a:t>تقضي بأن تقوم الكنيست ببناء الدستور بشكل تدريجي من خلال </a:t>
            </a:r>
            <a:r>
              <a:rPr lang="ar-SA" sz="3200" b="1" dirty="0" smtClean="0">
                <a:latin typeface="Sakkal Majalla" panose="02000000000000000000" pitchFamily="2" charset="-78"/>
                <a:cs typeface="Sakkal Majalla" panose="02000000000000000000" pitchFamily="2" charset="-78"/>
              </a:rPr>
              <a:t>سن </a:t>
            </a:r>
            <a:r>
              <a:rPr lang="ar-SA" sz="3200" b="1" dirty="0">
                <a:latin typeface="Sakkal Majalla" panose="02000000000000000000" pitchFamily="2" charset="-78"/>
                <a:cs typeface="Sakkal Majalla" panose="02000000000000000000" pitchFamily="2" charset="-78"/>
              </a:rPr>
              <a:t>قوانين تكون اساساً للدستور المستقبلي. </a:t>
            </a:r>
            <a:endParaRPr lang="ar-SA" sz="3200" b="1" dirty="0" smtClean="0">
              <a:latin typeface="Sakkal Majalla" panose="02000000000000000000" pitchFamily="2" charset="-78"/>
              <a:cs typeface="Sakkal Majalla" panose="02000000000000000000" pitchFamily="2" charset="-78"/>
            </a:endParaRPr>
          </a:p>
          <a:p>
            <a:pPr marL="304747" indent="-304747">
              <a:lnSpc>
                <a:spcPct val="150000"/>
              </a:lnSpc>
              <a:spcBef>
                <a:spcPts val="0"/>
              </a:spcBef>
            </a:pPr>
            <a:r>
              <a:rPr lang="ar-SA" sz="3200" b="1" dirty="0" smtClean="0">
                <a:latin typeface="Sakkal Majalla" panose="02000000000000000000" pitchFamily="2" charset="-78"/>
                <a:cs typeface="Sakkal Majalla" panose="02000000000000000000" pitchFamily="2" charset="-78"/>
              </a:rPr>
              <a:t>هذه </a:t>
            </a:r>
            <a:r>
              <a:rPr lang="ar-SA" sz="3200" b="1" dirty="0">
                <a:latin typeface="Sakkal Majalla" panose="02000000000000000000" pitchFamily="2" charset="-78"/>
                <a:cs typeface="Sakkal Majalla" panose="02000000000000000000" pitchFamily="2" charset="-78"/>
              </a:rPr>
              <a:t>القوانين تسمى </a:t>
            </a:r>
            <a:r>
              <a:rPr lang="ar-SA" sz="3200" b="1" u="sng" dirty="0">
                <a:latin typeface="Sakkal Majalla" panose="02000000000000000000" pitchFamily="2" charset="-78"/>
                <a:cs typeface="Sakkal Majalla" panose="02000000000000000000" pitchFamily="2" charset="-78"/>
              </a:rPr>
              <a:t>بقوانين الأساس</a:t>
            </a:r>
            <a:r>
              <a:rPr lang="ar-SA" sz="3200" b="1" dirty="0">
                <a:latin typeface="Sakkal Majalla" panose="02000000000000000000" pitchFamily="2" charset="-78"/>
                <a:cs typeface="Sakkal Majalla" panose="02000000000000000000" pitchFamily="2" charset="-78"/>
              </a:rPr>
              <a:t>. </a:t>
            </a:r>
            <a:endParaRPr lang="ar-SA" sz="3200" b="1" dirty="0" smtClean="0">
              <a:latin typeface="Sakkal Majalla" panose="02000000000000000000" pitchFamily="2" charset="-78"/>
              <a:cs typeface="Sakkal Majalla" panose="020000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animEffect transition="in" filter="fade">
                                      <p:cBhvr>
                                        <p:cTn id="7" dur="500"/>
                                        <p:tgtEl>
                                          <p:spTgt spid="1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4">
                                            <p:txEl>
                                              <p:pRg st="1" end="1"/>
                                            </p:txEl>
                                          </p:spTgt>
                                        </p:tgtEl>
                                        <p:attrNameLst>
                                          <p:attrName>style.visibility</p:attrName>
                                        </p:attrNameLst>
                                      </p:cBhvr>
                                      <p:to>
                                        <p:strVal val="visible"/>
                                      </p:to>
                                    </p:set>
                                    <p:animEffect transition="in" filter="fade">
                                      <p:cBhvr>
                                        <p:cTn id="12" dur="500"/>
                                        <p:tgtEl>
                                          <p:spTgt spid="1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4">
                                            <p:txEl>
                                              <p:pRg st="2" end="2"/>
                                            </p:txEl>
                                          </p:spTgt>
                                        </p:tgtEl>
                                        <p:attrNameLst>
                                          <p:attrName>style.visibility</p:attrName>
                                        </p:attrNameLst>
                                      </p:cBhvr>
                                      <p:to>
                                        <p:strVal val="visible"/>
                                      </p:to>
                                    </p:set>
                                    <p:animEffect transition="in" filter="fade">
                                      <p:cBhvr>
                                        <p:cTn id="17" dur="500"/>
                                        <p:tgtEl>
                                          <p:spTgt spid="1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4">
                                            <p:txEl>
                                              <p:pRg st="3" end="3"/>
                                            </p:txEl>
                                          </p:spTgt>
                                        </p:tgtEl>
                                        <p:attrNameLst>
                                          <p:attrName>style.visibility</p:attrName>
                                        </p:attrNameLst>
                                      </p:cBhvr>
                                      <p:to>
                                        <p:strVal val="visible"/>
                                      </p:to>
                                    </p:set>
                                    <p:animEffect transition="in" filter="fade">
                                      <p:cBhvr>
                                        <p:cTn id="22" dur="500"/>
                                        <p:tgtEl>
                                          <p:spTgt spid="1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48976" y="677917"/>
            <a:ext cx="10959852" cy="709448"/>
          </a:xfrm>
        </p:spPr>
        <p:txBody>
          <a:bodyPr/>
          <a:lstStyle/>
          <a:p>
            <a:pPr algn="ctr"/>
            <a:r>
              <a:rPr lang="ar-SA" sz="3600" dirty="0" smtClean="0">
                <a:latin typeface="Sakkal Majalla" panose="02000000000000000000" pitchFamily="2" charset="-78"/>
                <a:cs typeface="Sakkal Majalla" panose="02000000000000000000" pitchFamily="2" charset="-78"/>
              </a:rPr>
              <a:t>بماذا تختلف قوانين الأساس عن القوانين العادية؟</a:t>
            </a:r>
            <a:endParaRPr lang="ar-SA" sz="3600" dirty="0">
              <a:latin typeface="Sakkal Majalla" panose="02000000000000000000" pitchFamily="2" charset="-78"/>
              <a:cs typeface="Sakkal Majalla" panose="02000000000000000000" pitchFamily="2" charset="-78"/>
            </a:endParaRPr>
          </a:p>
        </p:txBody>
      </p:sp>
      <p:sp>
        <p:nvSpPr>
          <p:cNvPr id="3" name="عنصر نائب للنص 2"/>
          <p:cNvSpPr>
            <a:spLocks noGrp="1"/>
          </p:cNvSpPr>
          <p:nvPr>
            <p:ph idx="1"/>
          </p:nvPr>
        </p:nvSpPr>
        <p:spPr>
          <a:xfrm>
            <a:off x="836612" y="1450428"/>
            <a:ext cx="10687981" cy="4351282"/>
          </a:xfrm>
        </p:spPr>
        <p:txBody>
          <a:bodyPr>
            <a:normAutofit/>
          </a:bodyPr>
          <a:lstStyle/>
          <a:p>
            <a:r>
              <a:rPr lang="ar-SA" sz="3400" dirty="0" smtClean="0">
                <a:latin typeface="Sakkal Majalla" panose="02000000000000000000" pitchFamily="2" charset="-78"/>
                <a:cs typeface="Sakkal Majalla" panose="02000000000000000000" pitchFamily="2" charset="-78"/>
              </a:rPr>
              <a:t>تختلف قوانين الأساس عن القوانين العادية من ناحية : </a:t>
            </a:r>
            <a:r>
              <a:rPr lang="ar-SA" sz="3400" b="1" dirty="0" smtClean="0">
                <a:latin typeface="Sakkal Majalla" panose="02000000000000000000" pitchFamily="2" charset="-78"/>
                <a:cs typeface="Sakkal Majalla" panose="02000000000000000000" pitchFamily="2" charset="-78"/>
              </a:rPr>
              <a:t>المكانة , المضمون </a:t>
            </a:r>
            <a:r>
              <a:rPr lang="ar-SA" sz="3400" b="1" dirty="0" smtClean="0">
                <a:latin typeface="Sakkal Majalla" panose="02000000000000000000" pitchFamily="2" charset="-78"/>
                <a:cs typeface="Sakkal Majalla" panose="02000000000000000000" pitchFamily="2" charset="-78"/>
              </a:rPr>
              <a:t>والشكل</a:t>
            </a:r>
            <a:r>
              <a:rPr lang="ar-SA" sz="3400" dirty="0" smtClean="0">
                <a:latin typeface="Sakkal Majalla" panose="02000000000000000000" pitchFamily="2" charset="-78"/>
                <a:cs typeface="Sakkal Majalla" panose="02000000000000000000" pitchFamily="2" charset="-78"/>
              </a:rPr>
              <a:t>:</a:t>
            </a:r>
            <a:endParaRPr lang="en-US" sz="3400" dirty="0" smtClean="0">
              <a:latin typeface="Sakkal Majalla" panose="02000000000000000000" pitchFamily="2" charset="-78"/>
              <a:cs typeface="Sakkal Majalla" panose="02000000000000000000" pitchFamily="2" charset="-78"/>
            </a:endParaRPr>
          </a:p>
          <a:p>
            <a:pPr marL="68580" indent="0">
              <a:buNone/>
            </a:pPr>
            <a:endParaRPr lang="ar-SA" sz="3400" dirty="0" smtClean="0">
              <a:latin typeface="Sakkal Majalla" panose="02000000000000000000" pitchFamily="2" charset="-78"/>
              <a:cs typeface="Sakkal Majalla" panose="02000000000000000000" pitchFamily="2" charset="-78"/>
            </a:endParaRPr>
          </a:p>
          <a:p>
            <a:r>
              <a:rPr lang="ar-SA" sz="3400" dirty="0" smtClean="0">
                <a:latin typeface="Sakkal Majalla" panose="02000000000000000000" pitchFamily="2" charset="-78"/>
                <a:cs typeface="Sakkal Majalla" panose="02000000000000000000" pitchFamily="2" charset="-78"/>
              </a:rPr>
              <a:t>أ. </a:t>
            </a:r>
            <a:r>
              <a:rPr lang="ar-SA" sz="3400" b="1" dirty="0" smtClean="0">
                <a:latin typeface="Sakkal Majalla" panose="02000000000000000000" pitchFamily="2" charset="-78"/>
                <a:cs typeface="Sakkal Majalla" panose="02000000000000000000" pitchFamily="2" charset="-78"/>
              </a:rPr>
              <a:t>المكانة:</a:t>
            </a:r>
          </a:p>
          <a:p>
            <a:pPr>
              <a:buFont typeface="Wingdings" pitchFamily="2" charset="2"/>
              <a:buChar char="§"/>
            </a:pPr>
            <a:r>
              <a:rPr lang="ar-SA" sz="3400" b="1" u="sng" dirty="0" smtClean="0">
                <a:latin typeface="Sakkal Majalla" panose="02000000000000000000" pitchFamily="2" charset="-78"/>
                <a:cs typeface="Sakkal Majalla" panose="02000000000000000000" pitchFamily="2" charset="-78"/>
              </a:rPr>
              <a:t>حماية </a:t>
            </a:r>
            <a:r>
              <a:rPr lang="ar-SA" sz="3400" b="1" u="sng" dirty="0">
                <a:latin typeface="Sakkal Majalla" panose="02000000000000000000" pitchFamily="2" charset="-78"/>
                <a:cs typeface="Sakkal Majalla" panose="02000000000000000000" pitchFamily="2" charset="-78"/>
              </a:rPr>
              <a:t>بنود القانون</a:t>
            </a:r>
            <a:r>
              <a:rPr lang="en-US" sz="3400" b="1" dirty="0">
                <a:latin typeface="Sakkal Majalla" panose="02000000000000000000" pitchFamily="2" charset="-78"/>
                <a:cs typeface="Sakkal Majalla" panose="02000000000000000000" pitchFamily="2" charset="-78"/>
              </a:rPr>
              <a:t>: </a:t>
            </a:r>
            <a:r>
              <a:rPr lang="ar-SA" sz="3400" dirty="0">
                <a:latin typeface="Sakkal Majalla" panose="02000000000000000000" pitchFamily="2" charset="-78"/>
                <a:cs typeface="Sakkal Majalla" panose="02000000000000000000" pitchFamily="2" charset="-78"/>
              </a:rPr>
              <a:t>تغيير قوانين الأساس يحتاج إلى أكثرية مطلقة او اكثرية </a:t>
            </a:r>
            <a:r>
              <a:rPr lang="ar-SA" sz="3400" dirty="0" smtClean="0">
                <a:latin typeface="Sakkal Majalla" panose="02000000000000000000" pitchFamily="2" charset="-78"/>
                <a:cs typeface="Sakkal Majalla" panose="02000000000000000000" pitchFamily="2" charset="-78"/>
              </a:rPr>
              <a:t>خاصة بينما القوانين العادية تُغير بأغلبية عادية.</a:t>
            </a:r>
            <a:endParaRPr lang="ar-SA" sz="3400" dirty="0">
              <a:latin typeface="Sakkal Majalla" panose="02000000000000000000" pitchFamily="2" charset="-78"/>
              <a:cs typeface="Sakkal Majalla" panose="02000000000000000000" pitchFamily="2" charset="-78"/>
            </a:endParaRPr>
          </a:p>
          <a:p>
            <a:pPr>
              <a:buFont typeface="Wingdings" pitchFamily="2" charset="2"/>
              <a:buChar char="§"/>
            </a:pPr>
            <a:r>
              <a:rPr lang="ar-SA" sz="3400" b="1" u="sng" dirty="0" smtClean="0">
                <a:latin typeface="Sakkal Majalla" panose="02000000000000000000" pitchFamily="2" charset="-78"/>
                <a:cs typeface="Sakkal Majalla" panose="02000000000000000000" pitchFamily="2" charset="-78"/>
              </a:rPr>
              <a:t>فقرة </a:t>
            </a:r>
            <a:r>
              <a:rPr lang="ar-SA" sz="3400" b="1" u="sng" dirty="0">
                <a:latin typeface="Sakkal Majalla" panose="02000000000000000000" pitchFamily="2" charset="-78"/>
                <a:cs typeface="Sakkal Majalla" panose="02000000000000000000" pitchFamily="2" charset="-78"/>
              </a:rPr>
              <a:t>تقييد</a:t>
            </a:r>
            <a:r>
              <a:rPr lang="ar-SA" sz="3400" dirty="0">
                <a:latin typeface="Sakkal Majalla" panose="02000000000000000000" pitchFamily="2" charset="-78"/>
                <a:cs typeface="Sakkal Majalla" panose="02000000000000000000" pitchFamily="2" charset="-78"/>
              </a:rPr>
              <a:t>: هذه الفقرة تمنع المشرع من سن قانون يتناقض مع القيم والمبادئ التي تظهر في قانون الأساس</a:t>
            </a:r>
            <a:r>
              <a:rPr lang="en-US" sz="3400" dirty="0">
                <a:latin typeface="Sakkal Majalla" panose="02000000000000000000" pitchFamily="2" charset="-78"/>
                <a:cs typeface="Sakkal Majalla" panose="02000000000000000000" pitchFamily="2" charset="-78"/>
              </a:rPr>
              <a:t>.</a:t>
            </a:r>
            <a:endParaRPr lang="ar-SA" sz="3400" dirty="0" smtClean="0">
              <a:latin typeface="Sakkal Majalla" panose="02000000000000000000" pitchFamily="2" charset="-78"/>
              <a:cs typeface="Sakkal Majalla" panose="02000000000000000000" pitchFamily="2" charset="-78"/>
            </a:endParaRPr>
          </a:p>
          <a:p>
            <a:endParaRPr lang="ar-SA" sz="34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3506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
            </a:r>
            <a:br>
              <a:rPr lang="ar-SA" dirty="0"/>
            </a:br>
            <a:endParaRPr lang="ar-SA" dirty="0"/>
          </a:p>
        </p:txBody>
      </p:sp>
      <p:sp>
        <p:nvSpPr>
          <p:cNvPr id="3" name="عنصر نائب للنص 2"/>
          <p:cNvSpPr>
            <a:spLocks noGrp="1"/>
          </p:cNvSpPr>
          <p:nvPr>
            <p:ph idx="1"/>
          </p:nvPr>
        </p:nvSpPr>
        <p:spPr>
          <a:xfrm>
            <a:off x="836612" y="1434663"/>
            <a:ext cx="10419967" cy="4303985"/>
          </a:xfrm>
        </p:spPr>
        <p:txBody>
          <a:bodyPr>
            <a:normAutofit/>
          </a:bodyPr>
          <a:lstStyle/>
          <a:p>
            <a:pPr marL="68580" indent="0">
              <a:buNone/>
            </a:pPr>
            <a:endParaRPr lang="en-US" sz="3400" b="1" dirty="0" smtClean="0">
              <a:latin typeface="Sakkal Majalla" panose="02000000000000000000" pitchFamily="2" charset="-78"/>
              <a:cs typeface="Sakkal Majalla" panose="02000000000000000000" pitchFamily="2" charset="-78"/>
            </a:endParaRPr>
          </a:p>
          <a:p>
            <a:r>
              <a:rPr lang="ar-SA" sz="3400" b="1" dirty="0" smtClean="0">
                <a:latin typeface="Sakkal Majalla" panose="02000000000000000000" pitchFamily="2" charset="-78"/>
                <a:cs typeface="Sakkal Majalla" panose="02000000000000000000" pitchFamily="2" charset="-78"/>
              </a:rPr>
              <a:t>ب</a:t>
            </a:r>
            <a:r>
              <a:rPr lang="ar-SA" sz="3400" dirty="0">
                <a:latin typeface="Sakkal Majalla" panose="02000000000000000000" pitchFamily="2" charset="-78"/>
                <a:cs typeface="Sakkal Majalla" panose="02000000000000000000" pitchFamily="2" charset="-78"/>
              </a:rPr>
              <a:t>. </a:t>
            </a:r>
            <a:r>
              <a:rPr lang="ar-SA" sz="3400" b="1" dirty="0">
                <a:latin typeface="Sakkal Majalla" panose="02000000000000000000" pitchFamily="2" charset="-78"/>
                <a:cs typeface="Sakkal Majalla" panose="02000000000000000000" pitchFamily="2" charset="-78"/>
              </a:rPr>
              <a:t>المضمون</a:t>
            </a:r>
            <a:r>
              <a:rPr lang="ar-SA" sz="3400" b="1" dirty="0" smtClean="0">
                <a:latin typeface="Sakkal Majalla" panose="02000000000000000000" pitchFamily="2" charset="-78"/>
                <a:cs typeface="Sakkal Majalla" panose="02000000000000000000" pitchFamily="2" charset="-78"/>
              </a:rPr>
              <a:t>:</a:t>
            </a:r>
          </a:p>
          <a:p>
            <a:pPr lvl="0">
              <a:buFont typeface="Wingdings" pitchFamily="2" charset="2"/>
              <a:buChar char="v"/>
            </a:pPr>
            <a:r>
              <a:rPr lang="ar-SA" sz="3400" dirty="0" smtClean="0">
                <a:latin typeface="Sakkal Majalla" panose="02000000000000000000" pitchFamily="2" charset="-78"/>
                <a:cs typeface="Sakkal Majalla" panose="02000000000000000000" pitchFamily="2" charset="-78"/>
              </a:rPr>
              <a:t> تُعبر قوانين </a:t>
            </a:r>
            <a:r>
              <a:rPr lang="ar-SA" sz="3400" dirty="0">
                <a:latin typeface="Sakkal Majalla" panose="02000000000000000000" pitchFamily="2" charset="-78"/>
                <a:cs typeface="Sakkal Majalla" panose="02000000000000000000" pitchFamily="2" charset="-78"/>
              </a:rPr>
              <a:t>الأساس عن قيم ومبادئ الدولة </a:t>
            </a:r>
            <a:r>
              <a:rPr lang="ar-SA" sz="3400" dirty="0" smtClean="0">
                <a:latin typeface="Sakkal Majalla" panose="02000000000000000000" pitchFamily="2" charset="-78"/>
                <a:cs typeface="Sakkal Majalla" panose="02000000000000000000" pitchFamily="2" charset="-78"/>
              </a:rPr>
              <a:t>الأساسية </a:t>
            </a:r>
            <a:r>
              <a:rPr lang="ar-SA" sz="3400" dirty="0">
                <a:latin typeface="Sakkal Majalla" panose="02000000000000000000" pitchFamily="2" charset="-78"/>
                <a:cs typeface="Sakkal Majalla" panose="02000000000000000000" pitchFamily="2" charset="-78"/>
              </a:rPr>
              <a:t>كدولة ديمقراطية- يهودية.</a:t>
            </a:r>
            <a:endParaRPr lang="en-US" sz="3400" dirty="0">
              <a:latin typeface="Sakkal Majalla" panose="02000000000000000000" pitchFamily="2" charset="-78"/>
              <a:cs typeface="Sakkal Majalla" panose="02000000000000000000" pitchFamily="2" charset="-78"/>
            </a:endParaRPr>
          </a:p>
          <a:p>
            <a:pPr lvl="0">
              <a:buFont typeface="Wingdings" pitchFamily="2" charset="2"/>
              <a:buChar char="v"/>
            </a:pPr>
            <a:r>
              <a:rPr lang="ar-SA" sz="3400" dirty="0">
                <a:latin typeface="Sakkal Majalla" panose="02000000000000000000" pitchFamily="2" charset="-78"/>
                <a:cs typeface="Sakkal Majalla" panose="02000000000000000000" pitchFamily="2" charset="-78"/>
              </a:rPr>
              <a:t>ت</a:t>
            </a:r>
            <a:r>
              <a:rPr lang="ar-SA" sz="3400" dirty="0" smtClean="0">
                <a:latin typeface="Sakkal Majalla" panose="02000000000000000000" pitchFamily="2" charset="-78"/>
                <a:cs typeface="Sakkal Majalla" panose="02000000000000000000" pitchFamily="2" charset="-78"/>
              </a:rPr>
              <a:t>حدد قوانين الإساس مبنى </a:t>
            </a:r>
            <a:r>
              <a:rPr lang="ar-SA" sz="3400" dirty="0">
                <a:latin typeface="Sakkal Majalla" panose="02000000000000000000" pitchFamily="2" charset="-78"/>
                <a:cs typeface="Sakkal Majalla" panose="02000000000000000000" pitchFamily="2" charset="-78"/>
              </a:rPr>
              <a:t>النظام وصلاحيات السلطات الحاكمة والعلاقات المتبادلة بينها.</a:t>
            </a:r>
            <a:r>
              <a:rPr lang="ar-SA" sz="3400" b="1" dirty="0">
                <a:latin typeface="Sakkal Majalla" panose="02000000000000000000" pitchFamily="2" charset="-78"/>
                <a:cs typeface="Sakkal Majalla" panose="02000000000000000000" pitchFamily="2" charset="-78"/>
              </a:rPr>
              <a:t> </a:t>
            </a:r>
          </a:p>
          <a:p>
            <a:pPr lvl="0">
              <a:buFont typeface="Wingdings" pitchFamily="2" charset="2"/>
              <a:buChar char="v"/>
            </a:pPr>
            <a:r>
              <a:rPr lang="ar-SA" sz="3400" dirty="0" smtClean="0">
                <a:latin typeface="Sakkal Majalla" panose="02000000000000000000" pitchFamily="2" charset="-78"/>
                <a:cs typeface="Sakkal Majalla" panose="02000000000000000000" pitchFamily="2" charset="-78"/>
              </a:rPr>
              <a:t>قوانين الأساس من المفروض أن تضمن وتحافظ </a:t>
            </a:r>
            <a:r>
              <a:rPr lang="ar-SA" sz="3400" dirty="0">
                <a:latin typeface="Sakkal Majalla" panose="02000000000000000000" pitchFamily="2" charset="-78"/>
                <a:cs typeface="Sakkal Majalla" panose="02000000000000000000" pitchFamily="2" charset="-78"/>
              </a:rPr>
              <a:t>على حقوق الإنسان والمواطن. </a:t>
            </a:r>
            <a:endParaRPr lang="ar-SA" sz="34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887949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836612" y="914401"/>
            <a:ext cx="10672216" cy="5044966"/>
          </a:xfrm>
        </p:spPr>
        <p:txBody>
          <a:bodyPr>
            <a:normAutofit/>
          </a:bodyPr>
          <a:lstStyle/>
          <a:p>
            <a:r>
              <a:rPr lang="ar-SA" sz="3400" b="1" dirty="0">
                <a:latin typeface="Sakkal Majalla" panose="02000000000000000000" pitchFamily="2" charset="-78"/>
                <a:cs typeface="Sakkal Majalla" panose="02000000000000000000" pitchFamily="2" charset="-78"/>
              </a:rPr>
              <a:t>ج. الشكل:</a:t>
            </a:r>
          </a:p>
          <a:p>
            <a:pPr>
              <a:buFont typeface="Wingdings" pitchFamily="2" charset="2"/>
              <a:buChar char="Ø"/>
            </a:pPr>
            <a:r>
              <a:rPr lang="ar-SA" sz="3400" dirty="0" smtClean="0">
                <a:latin typeface="Sakkal Majalla" panose="02000000000000000000" pitchFamily="2" charset="-78"/>
                <a:cs typeface="Sakkal Majalla" panose="02000000000000000000" pitchFamily="2" charset="-78"/>
              </a:rPr>
              <a:t>تختلف قوانين الأساس عن القوانين العادية من ناحية الشكل حيث يجب ان يُذكر في اسم القانون انه قانون أساس</a:t>
            </a:r>
          </a:p>
          <a:p>
            <a:pPr>
              <a:buFont typeface="Wingdings" pitchFamily="2" charset="2"/>
              <a:buChar char="Ø"/>
            </a:pPr>
            <a:r>
              <a:rPr lang="ar-SA" sz="3400" dirty="0" smtClean="0">
                <a:latin typeface="Sakkal Majalla" panose="02000000000000000000" pitchFamily="2" charset="-78"/>
                <a:cs typeface="Sakkal Majalla" panose="02000000000000000000" pitchFamily="2" charset="-78"/>
              </a:rPr>
              <a:t>كذلك تُصاغ قوانين الأساس صياغة عامة وغير مفصلة وتحديدية وذلك حتى يكون عاما وشاملاً</a:t>
            </a:r>
          </a:p>
          <a:p>
            <a:pPr>
              <a:buFont typeface="Wingdings" pitchFamily="2" charset="2"/>
              <a:buChar char="Ø"/>
            </a:pPr>
            <a:r>
              <a:rPr lang="ar-SA" sz="3400" dirty="0" smtClean="0">
                <a:latin typeface="Sakkal Majalla" panose="02000000000000000000" pitchFamily="2" charset="-78"/>
                <a:cs typeface="Sakkal Majalla" panose="02000000000000000000" pitchFamily="2" charset="-78"/>
              </a:rPr>
              <a:t>في قانون الأساس لا نذكر سنة التشريع وذلك على عكس القوانين العادية </a:t>
            </a:r>
          </a:p>
        </p:txBody>
      </p:sp>
    </p:spTree>
    <p:extLst>
      <p:ext uri="{BB962C8B-B14F-4D97-AF65-F5344CB8AC3E}">
        <p14:creationId xmlns:p14="http://schemas.microsoft.com/office/powerpoint/2010/main" val="2152609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621804" y="662152"/>
            <a:ext cx="10674678" cy="1087820"/>
          </a:xfrm>
          <a:prstGeom prst="rect">
            <a:avLst/>
          </a:prstGeom>
          <a:noFill/>
          <a:ln>
            <a:noFill/>
          </a:ln>
        </p:spPr>
        <p:txBody>
          <a:bodyPr spcFirstLastPara="1" wrap="square" lIns="121875" tIns="60925" rIns="121875" bIns="60925" anchor="b" anchorCtr="0">
            <a:noAutofit/>
          </a:bodyPr>
          <a:lstStyle/>
          <a:p>
            <a:pPr marL="0" marR="0" lvl="0" indent="0" algn="r" rtl="1">
              <a:lnSpc>
                <a:spcPct val="85000"/>
              </a:lnSpc>
              <a:spcBef>
                <a:spcPts val="0"/>
              </a:spcBef>
              <a:spcAft>
                <a:spcPts val="0"/>
              </a:spcAft>
              <a:buClr>
                <a:schemeClr val="dk2"/>
              </a:buClr>
              <a:buSzPts val="4400"/>
              <a:buFont typeface="Tahoma"/>
              <a:buNone/>
            </a:pPr>
            <a:r>
              <a:rPr lang="ar-SA" sz="2800" dirty="0" smtClean="0"/>
              <a:t>2.قوانين الأساس التي تم تشريعها منذ قيام إسرائيل وحتى اليوم ( 2018) هي: </a:t>
            </a:r>
            <a:endParaRPr sz="2800" dirty="0"/>
          </a:p>
        </p:txBody>
      </p:sp>
      <p:sp>
        <p:nvSpPr>
          <p:cNvPr id="120" name="Google Shape;120;p19"/>
          <p:cNvSpPr txBox="1"/>
          <p:nvPr/>
        </p:nvSpPr>
        <p:spPr>
          <a:xfrm>
            <a:off x="8686701" y="2017485"/>
            <a:ext cx="2808085" cy="830997"/>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400" b="1" dirty="0" smtClean="0">
                <a:solidFill>
                  <a:schemeClr val="dk2"/>
                </a:solidFill>
                <a:latin typeface="Century Gothic"/>
                <a:ea typeface="Century Gothic"/>
                <a:cs typeface="Century Gothic"/>
                <a:sym typeface="Century Gothic"/>
              </a:rPr>
              <a:t>قوانين أساس تعنى بسلطات الحكم:</a:t>
            </a:r>
          </a:p>
        </p:txBody>
      </p:sp>
      <p:sp>
        <p:nvSpPr>
          <p:cNvPr id="121" name="Google Shape;121;p19"/>
          <p:cNvSpPr txBox="1"/>
          <p:nvPr/>
        </p:nvSpPr>
        <p:spPr>
          <a:xfrm>
            <a:off x="4792718" y="2017485"/>
            <a:ext cx="2902810" cy="830997"/>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400" b="1" dirty="0" smtClean="0">
                <a:solidFill>
                  <a:schemeClr val="dk2"/>
                </a:solidFill>
                <a:latin typeface="Century Gothic"/>
                <a:ea typeface="Century Gothic"/>
                <a:cs typeface="Century Gothic"/>
                <a:sym typeface="Century Gothic"/>
              </a:rPr>
              <a:t>قوانين أساس تعنى بميزات دولة اسرائيل وبطابعها:</a:t>
            </a:r>
          </a:p>
        </p:txBody>
      </p:sp>
      <p:sp>
        <p:nvSpPr>
          <p:cNvPr id="122" name="Google Shape;122;p19"/>
          <p:cNvSpPr txBox="1"/>
          <p:nvPr/>
        </p:nvSpPr>
        <p:spPr>
          <a:xfrm>
            <a:off x="772510" y="2017485"/>
            <a:ext cx="2948152" cy="830997"/>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400" b="1" dirty="0" smtClean="0">
                <a:solidFill>
                  <a:schemeClr val="dk2"/>
                </a:solidFill>
                <a:latin typeface="Century Gothic"/>
                <a:ea typeface="Century Gothic"/>
                <a:cs typeface="Century Gothic"/>
                <a:sym typeface="Century Gothic"/>
              </a:rPr>
              <a:t>قوانين أساس تعنى بحقوق الإنسان والمواطن:</a:t>
            </a:r>
            <a:endParaRPr b="1" dirty="0"/>
          </a:p>
        </p:txBody>
      </p:sp>
      <p:sp>
        <p:nvSpPr>
          <p:cNvPr id="126" name="Google Shape;126;p19"/>
          <p:cNvSpPr txBox="1"/>
          <p:nvPr/>
        </p:nvSpPr>
        <p:spPr>
          <a:xfrm>
            <a:off x="9068422" y="2996952"/>
            <a:ext cx="2228060"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 الكنيست</a:t>
            </a:r>
            <a:endParaRPr sz="2000" b="1" dirty="0">
              <a:solidFill>
                <a:schemeClr val="dk2"/>
              </a:solidFill>
              <a:latin typeface="Century Gothic"/>
              <a:ea typeface="Century Gothic"/>
              <a:cs typeface="Century Gothic"/>
              <a:sym typeface="Century Gothic"/>
            </a:endParaRPr>
          </a:p>
        </p:txBody>
      </p:sp>
      <p:sp>
        <p:nvSpPr>
          <p:cNvPr id="127" name="Google Shape;127;p19"/>
          <p:cNvSpPr txBox="1"/>
          <p:nvPr/>
        </p:nvSpPr>
        <p:spPr>
          <a:xfrm>
            <a:off x="9068424" y="3567041"/>
            <a:ext cx="2228058"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الحكومة</a:t>
            </a:r>
            <a:endParaRPr sz="2000" b="1" dirty="0">
              <a:solidFill>
                <a:schemeClr val="dk2"/>
              </a:solidFill>
              <a:latin typeface="Century Gothic"/>
              <a:ea typeface="Century Gothic"/>
              <a:cs typeface="Century Gothic"/>
              <a:sym typeface="Century Gothic"/>
            </a:endParaRPr>
          </a:p>
        </p:txBody>
      </p:sp>
      <p:sp>
        <p:nvSpPr>
          <p:cNvPr id="128" name="Google Shape;128;p19"/>
          <p:cNvSpPr txBox="1"/>
          <p:nvPr/>
        </p:nvSpPr>
        <p:spPr>
          <a:xfrm>
            <a:off x="9068424" y="4137130"/>
            <a:ext cx="2228058"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القضاء</a:t>
            </a:r>
            <a:endParaRPr sz="2000" b="1" dirty="0">
              <a:solidFill>
                <a:schemeClr val="dk2"/>
              </a:solidFill>
              <a:latin typeface="Century Gothic"/>
              <a:ea typeface="Century Gothic"/>
              <a:cs typeface="Century Gothic"/>
              <a:sym typeface="Century Gothic"/>
            </a:endParaRPr>
          </a:p>
        </p:txBody>
      </p:sp>
      <p:sp>
        <p:nvSpPr>
          <p:cNvPr id="129" name="Google Shape;129;p19"/>
          <p:cNvSpPr txBox="1"/>
          <p:nvPr/>
        </p:nvSpPr>
        <p:spPr>
          <a:xfrm>
            <a:off x="9068422" y="4690203"/>
            <a:ext cx="2308980"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رئيس الدولة</a:t>
            </a:r>
            <a:endParaRPr sz="2000" b="1" dirty="0">
              <a:solidFill>
                <a:schemeClr val="dk2"/>
              </a:solidFill>
              <a:latin typeface="Century Gothic"/>
              <a:ea typeface="Century Gothic"/>
              <a:cs typeface="Century Gothic"/>
              <a:sym typeface="Century Gothic"/>
            </a:endParaRPr>
          </a:p>
        </p:txBody>
      </p:sp>
      <p:sp>
        <p:nvSpPr>
          <p:cNvPr id="130" name="Google Shape;130;p19"/>
          <p:cNvSpPr txBox="1"/>
          <p:nvPr/>
        </p:nvSpPr>
        <p:spPr>
          <a:xfrm>
            <a:off x="8974733" y="5215011"/>
            <a:ext cx="2321749"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مراقب الدولة</a:t>
            </a:r>
            <a:endParaRPr sz="2000" b="1" dirty="0">
              <a:solidFill>
                <a:schemeClr val="dk2"/>
              </a:solidFill>
              <a:latin typeface="Century Gothic"/>
              <a:ea typeface="Century Gothic"/>
              <a:cs typeface="Century Gothic"/>
              <a:sym typeface="Century Gothic"/>
            </a:endParaRPr>
          </a:p>
        </p:txBody>
      </p:sp>
      <p:sp>
        <p:nvSpPr>
          <p:cNvPr id="131" name="Google Shape;131;p19"/>
          <p:cNvSpPr txBox="1"/>
          <p:nvPr/>
        </p:nvSpPr>
        <p:spPr>
          <a:xfrm>
            <a:off x="8974733" y="5739819"/>
            <a:ext cx="2321749"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الجيش</a:t>
            </a:r>
            <a:endParaRPr sz="2000" b="1" dirty="0">
              <a:solidFill>
                <a:schemeClr val="dk2"/>
              </a:solidFill>
              <a:latin typeface="Century Gothic"/>
              <a:ea typeface="Century Gothic"/>
              <a:cs typeface="Century Gothic"/>
              <a:sym typeface="Century Gothic"/>
            </a:endParaRPr>
          </a:p>
        </p:txBody>
      </p:sp>
      <p:sp>
        <p:nvSpPr>
          <p:cNvPr id="132" name="Google Shape;132;p19"/>
          <p:cNvSpPr txBox="1"/>
          <p:nvPr/>
        </p:nvSpPr>
        <p:spPr>
          <a:xfrm>
            <a:off x="8974733" y="6286917"/>
            <a:ext cx="2321749"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مرافق الدولة</a:t>
            </a:r>
            <a:endParaRPr sz="2000" b="1" dirty="0">
              <a:solidFill>
                <a:schemeClr val="dk2"/>
              </a:solidFill>
              <a:latin typeface="Century Gothic"/>
              <a:ea typeface="Century Gothic"/>
              <a:cs typeface="Century Gothic"/>
              <a:sym typeface="Century Gothic"/>
            </a:endParaRPr>
          </a:p>
        </p:txBody>
      </p:sp>
      <p:sp>
        <p:nvSpPr>
          <p:cNvPr id="133" name="Google Shape;133;p19"/>
          <p:cNvSpPr txBox="1"/>
          <p:nvPr/>
        </p:nvSpPr>
        <p:spPr>
          <a:xfrm>
            <a:off x="772509" y="3003483"/>
            <a:ext cx="2948153"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حرية مزاولة العمل</a:t>
            </a:r>
            <a:endParaRPr sz="2000" b="1" dirty="0">
              <a:solidFill>
                <a:schemeClr val="dk2"/>
              </a:solidFill>
              <a:latin typeface="Century Gothic"/>
              <a:ea typeface="Century Gothic"/>
              <a:cs typeface="Century Gothic"/>
              <a:sym typeface="Century Gothic"/>
            </a:endParaRPr>
          </a:p>
        </p:txBody>
      </p:sp>
      <p:sp>
        <p:nvSpPr>
          <p:cNvPr id="134" name="Google Shape;134;p19"/>
          <p:cNvSpPr txBox="1"/>
          <p:nvPr/>
        </p:nvSpPr>
        <p:spPr>
          <a:xfrm>
            <a:off x="772511" y="3597199"/>
            <a:ext cx="2948152" cy="707886"/>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حرية الإنسان وكرامته</a:t>
            </a:r>
            <a:endParaRPr sz="2000" b="1" dirty="0">
              <a:solidFill>
                <a:schemeClr val="dk2"/>
              </a:solidFill>
              <a:latin typeface="Century Gothic"/>
              <a:ea typeface="Century Gothic"/>
              <a:cs typeface="Century Gothic"/>
              <a:sym typeface="Century Gothic"/>
            </a:endParaRPr>
          </a:p>
        </p:txBody>
      </p:sp>
      <p:sp>
        <p:nvSpPr>
          <p:cNvPr id="135" name="Google Shape;135;p19"/>
          <p:cNvSpPr txBox="1"/>
          <p:nvPr/>
        </p:nvSpPr>
        <p:spPr>
          <a:xfrm>
            <a:off x="4792718" y="3003483"/>
            <a:ext cx="2902810" cy="707886"/>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القدس عاصمة إسرائيل </a:t>
            </a:r>
            <a:endParaRPr sz="2000" b="1" dirty="0">
              <a:solidFill>
                <a:schemeClr val="dk2"/>
              </a:solidFill>
              <a:latin typeface="Century Gothic"/>
              <a:ea typeface="Century Gothic"/>
              <a:cs typeface="Century Gothic"/>
              <a:sym typeface="Century Gothic"/>
            </a:endParaRPr>
          </a:p>
        </p:txBody>
      </p:sp>
      <p:sp>
        <p:nvSpPr>
          <p:cNvPr id="136" name="Google Shape;136;p19"/>
          <p:cNvSpPr txBox="1"/>
          <p:nvPr/>
        </p:nvSpPr>
        <p:spPr>
          <a:xfrm>
            <a:off x="4792718" y="3856997"/>
            <a:ext cx="2902810" cy="400110"/>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dirty="0" smtClean="0">
                <a:solidFill>
                  <a:schemeClr val="dk2"/>
                </a:solidFill>
                <a:latin typeface="Century Gothic"/>
                <a:ea typeface="Century Gothic"/>
                <a:cs typeface="Century Gothic"/>
                <a:sym typeface="Century Gothic"/>
              </a:rPr>
              <a:t>قانون أساس: أراضي الدولة</a:t>
            </a:r>
            <a:endParaRPr sz="2000" b="1" dirty="0">
              <a:solidFill>
                <a:schemeClr val="dk2"/>
              </a:solidFill>
              <a:latin typeface="Century Gothic"/>
              <a:ea typeface="Century Gothic"/>
              <a:cs typeface="Century Gothic"/>
              <a:sym typeface="Century Gothic"/>
            </a:endParaRPr>
          </a:p>
        </p:txBody>
      </p:sp>
      <p:sp>
        <p:nvSpPr>
          <p:cNvPr id="137" name="Google Shape;137;p19"/>
          <p:cNvSpPr txBox="1"/>
          <p:nvPr/>
        </p:nvSpPr>
        <p:spPr>
          <a:xfrm>
            <a:off x="4792719" y="4414416"/>
            <a:ext cx="2902810" cy="675901"/>
          </a:xfrm>
          <a:prstGeom prst="rect">
            <a:avLst/>
          </a:prstGeom>
          <a:noFill/>
          <a:ln w="9525" cap="flat" cmpd="sng">
            <a:solidFill>
              <a:srgbClr val="7F7F7F"/>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1">
              <a:spcBef>
                <a:spcPts val="0"/>
              </a:spcBef>
              <a:spcAft>
                <a:spcPts val="0"/>
              </a:spcAft>
              <a:buNone/>
            </a:pPr>
            <a:r>
              <a:rPr lang="ar-SA" sz="2000" b="1" dirty="0" smtClean="0">
                <a:solidFill>
                  <a:schemeClr val="dk2"/>
                </a:solidFill>
                <a:latin typeface="Century Gothic"/>
                <a:ea typeface="Century Gothic"/>
                <a:cs typeface="Century Gothic"/>
                <a:sym typeface="Century Gothic"/>
              </a:rPr>
              <a:t>قانون أساس: القومية </a:t>
            </a:r>
          </a:p>
          <a:p>
            <a:pPr marL="0" marR="0" lvl="0" indent="0" algn="ctr" rtl="1">
              <a:spcBef>
                <a:spcPts val="0"/>
              </a:spcBef>
              <a:spcAft>
                <a:spcPts val="0"/>
              </a:spcAft>
              <a:buNone/>
            </a:pPr>
            <a:r>
              <a:rPr lang="ar-SA" sz="2000" b="1" dirty="0" smtClean="0">
                <a:solidFill>
                  <a:schemeClr val="dk2"/>
                </a:solidFill>
                <a:latin typeface="Century Gothic"/>
                <a:ea typeface="Century Gothic"/>
                <a:cs typeface="Century Gothic"/>
                <a:sym typeface="Century Gothic"/>
              </a:rPr>
              <a:t>( 2018)</a:t>
            </a:r>
            <a:endParaRPr b="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
                                        </p:tgtEl>
                                        <p:attrNameLst>
                                          <p:attrName>style.visibility</p:attrName>
                                        </p:attrNameLst>
                                      </p:cBhvr>
                                      <p:to>
                                        <p:strVal val="visible"/>
                                      </p:to>
                                    </p:set>
                                    <p:animEffect transition="in" filter="fade">
                                      <p:cBhvr>
                                        <p:cTn id="12" dur="500"/>
                                        <p:tgtEl>
                                          <p:spTgt spid="1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7"/>
                                        </p:tgtEl>
                                        <p:attrNameLst>
                                          <p:attrName>style.visibility</p:attrName>
                                        </p:attrNameLst>
                                      </p:cBhvr>
                                      <p:to>
                                        <p:strVal val="visible"/>
                                      </p:to>
                                    </p:set>
                                    <p:animEffect transition="in" filter="fade">
                                      <p:cBhvr>
                                        <p:cTn id="17" dur="500"/>
                                        <p:tgtEl>
                                          <p:spTgt spid="1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8"/>
                                        </p:tgtEl>
                                        <p:attrNameLst>
                                          <p:attrName>style.visibility</p:attrName>
                                        </p:attrNameLst>
                                      </p:cBhvr>
                                      <p:to>
                                        <p:strVal val="visible"/>
                                      </p:to>
                                    </p:set>
                                    <p:animEffect transition="in" filter="fade">
                                      <p:cBhvr>
                                        <p:cTn id="22" dur="500"/>
                                        <p:tgtEl>
                                          <p:spTgt spid="12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9"/>
                                        </p:tgtEl>
                                        <p:attrNameLst>
                                          <p:attrName>style.visibility</p:attrName>
                                        </p:attrNameLst>
                                      </p:cBhvr>
                                      <p:to>
                                        <p:strVal val="visible"/>
                                      </p:to>
                                    </p:set>
                                    <p:animEffect transition="in" filter="fade">
                                      <p:cBhvr>
                                        <p:cTn id="27" dur="500"/>
                                        <p:tgtEl>
                                          <p:spTgt spid="1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0"/>
                                        </p:tgtEl>
                                        <p:attrNameLst>
                                          <p:attrName>style.visibility</p:attrName>
                                        </p:attrNameLst>
                                      </p:cBhvr>
                                      <p:to>
                                        <p:strVal val="visible"/>
                                      </p:to>
                                    </p:set>
                                    <p:animEffect transition="in" filter="fade">
                                      <p:cBhvr>
                                        <p:cTn id="32" dur="500"/>
                                        <p:tgtEl>
                                          <p:spTgt spid="13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31"/>
                                        </p:tgtEl>
                                        <p:attrNameLst>
                                          <p:attrName>style.visibility</p:attrName>
                                        </p:attrNameLst>
                                      </p:cBhvr>
                                      <p:to>
                                        <p:strVal val="visible"/>
                                      </p:to>
                                    </p:set>
                                    <p:animEffect transition="in" filter="fade">
                                      <p:cBhvr>
                                        <p:cTn id="37" dur="500"/>
                                        <p:tgtEl>
                                          <p:spTgt spid="13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32"/>
                                        </p:tgtEl>
                                        <p:attrNameLst>
                                          <p:attrName>style.visibility</p:attrName>
                                        </p:attrNameLst>
                                      </p:cBhvr>
                                      <p:to>
                                        <p:strVal val="visible"/>
                                      </p:to>
                                    </p:set>
                                    <p:animEffect transition="in" filter="fade">
                                      <p:cBhvr>
                                        <p:cTn id="42" dur="500"/>
                                        <p:tgtEl>
                                          <p:spTgt spid="132"/>
                                        </p:tgtEl>
                                      </p:cBhvr>
                                    </p:animEffect>
                                  </p:childTnLst>
                                </p:cTn>
                              </p:par>
                              <p:par>
                                <p:cTn id="43" presetID="10" presetClass="entr" presetSubtype="0" fill="hold" nodeType="withEffect">
                                  <p:stCondLst>
                                    <p:cond delay="0"/>
                                  </p:stCondLst>
                                  <p:childTnLst>
                                    <p:set>
                                      <p:cBhvr>
                                        <p:cTn id="44" dur="1" fill="hold">
                                          <p:stCondLst>
                                            <p:cond delay="0"/>
                                          </p:stCondLst>
                                        </p:cTn>
                                        <p:tgtEl>
                                          <p:spTgt spid="121"/>
                                        </p:tgtEl>
                                        <p:attrNameLst>
                                          <p:attrName>style.visibility</p:attrName>
                                        </p:attrNameLst>
                                      </p:cBhvr>
                                      <p:to>
                                        <p:strVal val="visible"/>
                                      </p:to>
                                    </p:set>
                                    <p:animEffect transition="in" filter="fade">
                                      <p:cBhvr>
                                        <p:cTn id="45" dur="500"/>
                                        <p:tgtEl>
                                          <p:spTgt spid="121"/>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135"/>
                                        </p:tgtEl>
                                        <p:attrNameLst>
                                          <p:attrName>style.visibility</p:attrName>
                                        </p:attrNameLst>
                                      </p:cBhvr>
                                      <p:to>
                                        <p:strVal val="visible"/>
                                      </p:to>
                                    </p:set>
                                    <p:animEffect transition="in" filter="fade">
                                      <p:cBhvr>
                                        <p:cTn id="50" dur="500"/>
                                        <p:tgtEl>
                                          <p:spTgt spid="13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36"/>
                                        </p:tgtEl>
                                        <p:attrNameLst>
                                          <p:attrName>style.visibility</p:attrName>
                                        </p:attrNameLst>
                                      </p:cBhvr>
                                      <p:to>
                                        <p:strVal val="visible"/>
                                      </p:to>
                                    </p:set>
                                    <p:animEffect transition="in" filter="fade">
                                      <p:cBhvr>
                                        <p:cTn id="55" dur="500"/>
                                        <p:tgtEl>
                                          <p:spTgt spid="13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37"/>
                                        </p:tgtEl>
                                        <p:attrNameLst>
                                          <p:attrName>style.visibility</p:attrName>
                                        </p:attrNameLst>
                                      </p:cBhvr>
                                      <p:to>
                                        <p:strVal val="visible"/>
                                      </p:to>
                                    </p:set>
                                    <p:animEffect transition="in" filter="fade">
                                      <p:cBhvr>
                                        <p:cTn id="60" dur="500"/>
                                        <p:tgtEl>
                                          <p:spTgt spid="137"/>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22"/>
                                        </p:tgtEl>
                                        <p:attrNameLst>
                                          <p:attrName>style.visibility</p:attrName>
                                        </p:attrNameLst>
                                      </p:cBhvr>
                                      <p:to>
                                        <p:strVal val="visible"/>
                                      </p:to>
                                    </p:set>
                                    <p:animEffect transition="in" filter="fade">
                                      <p:cBhvr>
                                        <p:cTn id="65" dur="500"/>
                                        <p:tgtEl>
                                          <p:spTgt spid="122"/>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33"/>
                                        </p:tgtEl>
                                        <p:attrNameLst>
                                          <p:attrName>style.visibility</p:attrName>
                                        </p:attrNameLst>
                                      </p:cBhvr>
                                      <p:to>
                                        <p:strVal val="visible"/>
                                      </p:to>
                                    </p:set>
                                    <p:animEffect transition="in" filter="fade">
                                      <p:cBhvr>
                                        <p:cTn id="70" dur="500"/>
                                        <p:tgtEl>
                                          <p:spTgt spid="133"/>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134"/>
                                        </p:tgtEl>
                                        <p:attrNameLst>
                                          <p:attrName>style.visibility</p:attrName>
                                        </p:attrNameLst>
                                      </p:cBhvr>
                                      <p:to>
                                        <p:strVal val="visible"/>
                                      </p:to>
                                    </p:set>
                                    <p:animEffect transition="in" filter="fade">
                                      <p:cBhvr>
                                        <p:cTn id="75" dur="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30620" y="630621"/>
            <a:ext cx="10925503" cy="772510"/>
          </a:xfrm>
        </p:spPr>
        <p:txBody>
          <a:bodyPr>
            <a:normAutofit/>
          </a:bodyPr>
          <a:lstStyle/>
          <a:p>
            <a:pPr algn="r"/>
            <a:r>
              <a:rPr lang="ar-SA" sz="3600" b="0" dirty="0" smtClean="0">
                <a:latin typeface="Sakkal Majalla" panose="02000000000000000000" pitchFamily="2" charset="-78"/>
                <a:cs typeface="Sakkal Majalla" panose="02000000000000000000" pitchFamily="2" charset="-78"/>
              </a:rPr>
              <a:t>3. ما </a:t>
            </a:r>
            <a:r>
              <a:rPr lang="ar-SA" sz="3600" b="0" dirty="0">
                <a:latin typeface="Sakkal Majalla" panose="02000000000000000000" pitchFamily="2" charset="-78"/>
                <a:cs typeface="Sakkal Majalla" panose="02000000000000000000" pitchFamily="2" charset="-78"/>
              </a:rPr>
              <a:t>هي حيثيات تشريع قانون اساس </a:t>
            </a:r>
            <a:r>
              <a:rPr lang="ar-SA" sz="3600" b="0" dirty="0" smtClean="0">
                <a:latin typeface="Sakkal Majalla" panose="02000000000000000000" pitchFamily="2" charset="-78"/>
                <a:cs typeface="Sakkal Majalla" panose="02000000000000000000" pitchFamily="2" charset="-78"/>
              </a:rPr>
              <a:t>القومية</a:t>
            </a:r>
            <a:r>
              <a:rPr lang="ar-SA" sz="3600" b="0" dirty="0" smtClean="0">
                <a:latin typeface="Sakkal Majalla" panose="02000000000000000000" pitchFamily="2" charset="-78"/>
                <a:cs typeface="Sakkal Majalla" panose="02000000000000000000" pitchFamily="2" charset="-78"/>
              </a:rPr>
              <a:t>؟</a:t>
            </a:r>
            <a:endParaRPr lang="ar-SA" sz="3600" dirty="0">
              <a:latin typeface="Sakkal Majalla" panose="02000000000000000000" pitchFamily="2" charset="-78"/>
              <a:cs typeface="Sakkal Majalla" panose="02000000000000000000" pitchFamily="2" charset="-78"/>
            </a:endParaRPr>
          </a:p>
        </p:txBody>
      </p:sp>
      <p:sp>
        <p:nvSpPr>
          <p:cNvPr id="3" name="عنصر نائب للنص 2"/>
          <p:cNvSpPr>
            <a:spLocks noGrp="1"/>
          </p:cNvSpPr>
          <p:nvPr>
            <p:ph idx="1"/>
          </p:nvPr>
        </p:nvSpPr>
        <p:spPr>
          <a:xfrm>
            <a:off x="709448" y="1497725"/>
            <a:ext cx="10925504" cy="4824248"/>
          </a:xfrm>
        </p:spPr>
        <p:txBody>
          <a:bodyPr>
            <a:normAutofit/>
          </a:bodyPr>
          <a:lstStyle/>
          <a:p>
            <a:endParaRPr lang="en-US" sz="3200" dirty="0" smtClean="0">
              <a:latin typeface="Sakkal Majalla" panose="02000000000000000000" pitchFamily="2" charset="-78"/>
              <a:cs typeface="Sakkal Majalla" panose="02000000000000000000" pitchFamily="2" charset="-78"/>
            </a:endParaRPr>
          </a:p>
          <a:p>
            <a:r>
              <a:rPr lang="ar-SA" sz="3200" dirty="0" smtClean="0">
                <a:latin typeface="Sakkal Majalla" panose="02000000000000000000" pitchFamily="2" charset="-78"/>
                <a:cs typeface="Sakkal Majalla" panose="02000000000000000000" pitchFamily="2" charset="-78"/>
              </a:rPr>
              <a:t>بدأت </a:t>
            </a:r>
            <a:r>
              <a:rPr lang="ar-SA" sz="3200" dirty="0" smtClean="0">
                <a:latin typeface="Sakkal Majalla" panose="02000000000000000000" pitchFamily="2" charset="-78"/>
                <a:cs typeface="Sakkal Majalla" panose="02000000000000000000" pitchFamily="2" charset="-78"/>
              </a:rPr>
              <a:t>المداولات والنقاشات حول قانون القومية منذ تم طرحه من قبل حزب الليكود ( من قبل عضو الكنيست افي دختر) سنة 2011</a:t>
            </a:r>
          </a:p>
          <a:p>
            <a:r>
              <a:rPr lang="ar-SA" sz="3200" dirty="0" smtClean="0">
                <a:latin typeface="Sakkal Majalla" panose="02000000000000000000" pitchFamily="2" charset="-78"/>
                <a:cs typeface="Sakkal Majalla" panose="02000000000000000000" pitchFamily="2" charset="-78"/>
              </a:rPr>
              <a:t>مقترح القانون أثار الجدل منذ ولادته (حتى داخل الائتلاف الحكومي)  وبالتالي تم إجراء تعديلات كثيرة على صيغة القانون الأولية الى ان تم اعتماد صيغة نهائية للقانون من قبل الائتلاف الحكومي سنة 2017 .</a:t>
            </a:r>
          </a:p>
          <a:p>
            <a:r>
              <a:rPr lang="ar-SA" sz="3200" dirty="0" smtClean="0">
                <a:latin typeface="Sakkal Majalla" panose="02000000000000000000" pitchFamily="2" charset="-78"/>
                <a:cs typeface="Sakkal Majalla" panose="02000000000000000000" pitchFamily="2" charset="-78"/>
              </a:rPr>
              <a:t>لاقى القانون معارضة شديدة من قبل المجتمع العربي والفلسطيني عموما ومن قبل أعضاء القائمة المشتركة وأعضاء الكنيست العرب تحديداً, وذلك منذ اليوم الأول لطرحه. </a:t>
            </a:r>
          </a:p>
          <a:p>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9778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idx="1"/>
          </p:nvPr>
        </p:nvSpPr>
        <p:spPr>
          <a:xfrm>
            <a:off x="646386" y="630621"/>
            <a:ext cx="10925503" cy="5944150"/>
          </a:xfrm>
        </p:spPr>
        <p:txBody>
          <a:bodyPr>
            <a:normAutofit/>
          </a:bodyPr>
          <a:lstStyle/>
          <a:p>
            <a:endParaRPr lang="en-US" sz="3200" dirty="0" smtClean="0">
              <a:latin typeface="Sakkal Majalla" panose="02000000000000000000" pitchFamily="2" charset="-78"/>
              <a:cs typeface="Sakkal Majalla" panose="02000000000000000000" pitchFamily="2" charset="-78"/>
            </a:endParaRPr>
          </a:p>
          <a:p>
            <a:r>
              <a:rPr lang="ar-SA" sz="3200" dirty="0" smtClean="0">
                <a:latin typeface="Sakkal Majalla" panose="02000000000000000000" pitchFamily="2" charset="-78"/>
                <a:cs typeface="Sakkal Majalla" panose="02000000000000000000" pitchFamily="2" charset="-78"/>
              </a:rPr>
              <a:t>في </a:t>
            </a:r>
            <a:r>
              <a:rPr lang="ar-SA" sz="3200" dirty="0">
                <a:latin typeface="Sakkal Majalla" panose="02000000000000000000" pitchFamily="2" charset="-78"/>
                <a:cs typeface="Sakkal Majalla" panose="02000000000000000000" pitchFamily="2" charset="-78"/>
              </a:rPr>
              <a:t>نيسان 2018 صادقت الكنيست بالقراءة الأولى على القانون، </a:t>
            </a:r>
            <a:r>
              <a:rPr lang="ar-SA" sz="3200" b="1" dirty="0">
                <a:latin typeface="Sakkal Majalla" panose="02000000000000000000" pitchFamily="2" charset="-78"/>
                <a:cs typeface="Sakkal Majalla" panose="02000000000000000000" pitchFamily="2" charset="-78"/>
              </a:rPr>
              <a:t>وصودق عليه نهائيًّا بالقراءتين الثانيّة والثالثة </a:t>
            </a:r>
            <a:r>
              <a:rPr lang="ar-SA" sz="3200" dirty="0">
                <a:latin typeface="Sakkal Majalla" panose="02000000000000000000" pitchFamily="2" charset="-78"/>
                <a:cs typeface="Sakkal Majalla" panose="02000000000000000000" pitchFamily="2" charset="-78"/>
              </a:rPr>
              <a:t>بتاريخ </a:t>
            </a:r>
            <a:r>
              <a:rPr lang="ar-SA" sz="3200" dirty="0" smtClean="0">
                <a:latin typeface="Sakkal Majalla" panose="02000000000000000000" pitchFamily="2" charset="-78"/>
                <a:cs typeface="Sakkal Majalla" panose="02000000000000000000" pitchFamily="2" charset="-78"/>
              </a:rPr>
              <a:t>19.7.2018</a:t>
            </a:r>
            <a:r>
              <a:rPr lang="ar-SA" sz="3200" dirty="0">
                <a:latin typeface="Sakkal Majalla" panose="02000000000000000000" pitchFamily="2" charset="-78"/>
                <a:cs typeface="Sakkal Majalla" panose="02000000000000000000" pitchFamily="2" charset="-78"/>
              </a:rPr>
              <a:t>. </a:t>
            </a:r>
          </a:p>
          <a:p>
            <a:r>
              <a:rPr lang="ar-SA" sz="3200" b="1" dirty="0">
                <a:latin typeface="Sakkal Majalla" panose="02000000000000000000" pitchFamily="2" charset="-78"/>
                <a:cs typeface="Sakkal Majalla" panose="02000000000000000000" pitchFamily="2" charset="-78"/>
              </a:rPr>
              <a:t>أيّد القانون 62 عضو </a:t>
            </a:r>
            <a:r>
              <a:rPr lang="ar-SA" sz="3200" b="1" dirty="0" smtClean="0">
                <a:latin typeface="Sakkal Majalla" panose="02000000000000000000" pitchFamily="2" charset="-78"/>
                <a:cs typeface="Sakkal Majalla" panose="02000000000000000000" pitchFamily="2" charset="-78"/>
              </a:rPr>
              <a:t>كنيست </a:t>
            </a:r>
            <a:r>
              <a:rPr lang="ar-SA" sz="3200" dirty="0" smtClean="0">
                <a:latin typeface="Sakkal Majalla" panose="02000000000000000000" pitchFamily="2" charset="-78"/>
                <a:cs typeface="Sakkal Majalla" panose="02000000000000000000" pitchFamily="2" charset="-78"/>
              </a:rPr>
              <a:t>( من ضمنهم عضو الكنيست أيوب </a:t>
            </a:r>
            <a:r>
              <a:rPr lang="ar-SA" sz="3200" dirty="0" err="1" smtClean="0">
                <a:latin typeface="Sakkal Majalla" panose="02000000000000000000" pitchFamily="2" charset="-78"/>
                <a:cs typeface="Sakkal Majalla" panose="02000000000000000000" pitchFamily="2" charset="-78"/>
              </a:rPr>
              <a:t>القرا</a:t>
            </a:r>
            <a:r>
              <a:rPr lang="ar-SA" sz="3200" dirty="0" smtClean="0">
                <a:latin typeface="Sakkal Majalla" panose="02000000000000000000" pitchFamily="2" charset="-78"/>
                <a:cs typeface="Sakkal Majalla" panose="02000000000000000000" pitchFamily="2" charset="-78"/>
              </a:rPr>
              <a:t> عضو حزب الليكود) </a:t>
            </a:r>
            <a:r>
              <a:rPr lang="ar-SA" sz="3200" dirty="0">
                <a:latin typeface="Sakkal Majalla" panose="02000000000000000000" pitchFamily="2" charset="-78"/>
                <a:cs typeface="Sakkal Majalla" panose="02000000000000000000" pitchFamily="2" charset="-78"/>
              </a:rPr>
              <a:t>وعارضه 55 عضو </a:t>
            </a:r>
            <a:r>
              <a:rPr lang="ar-SA" sz="3200" dirty="0" smtClean="0">
                <a:latin typeface="Sakkal Majalla" panose="02000000000000000000" pitchFamily="2" charset="-78"/>
                <a:cs typeface="Sakkal Majalla" panose="02000000000000000000" pitchFamily="2" charset="-78"/>
              </a:rPr>
              <a:t>كنيست ( من ضمنهم عضو الكنيست حمد عمار عضو حزب إسرائيل بيتنا)، </a:t>
            </a:r>
            <a:r>
              <a:rPr lang="ar-SA" sz="3200" dirty="0">
                <a:latin typeface="Sakkal Majalla" panose="02000000000000000000" pitchFamily="2" charset="-78"/>
                <a:cs typeface="Sakkal Majalla" panose="02000000000000000000" pitchFamily="2" charset="-78"/>
              </a:rPr>
              <a:t>فيما امتنع اثنان من أعضاء الكنيست عن </a:t>
            </a:r>
            <a:r>
              <a:rPr lang="ar-SA" sz="3200" dirty="0" smtClean="0">
                <a:latin typeface="Sakkal Majalla" panose="02000000000000000000" pitchFamily="2" charset="-78"/>
                <a:cs typeface="Sakkal Majalla" panose="02000000000000000000" pitchFamily="2" charset="-78"/>
              </a:rPr>
              <a:t>التصويت وهما بيني </a:t>
            </a:r>
            <a:r>
              <a:rPr lang="ar-SA" sz="3200" dirty="0" err="1" smtClean="0">
                <a:latin typeface="Sakkal Majalla" panose="02000000000000000000" pitchFamily="2" charset="-78"/>
                <a:cs typeface="Sakkal Majalla" panose="02000000000000000000" pitchFamily="2" charset="-78"/>
              </a:rPr>
              <a:t>بيجن</a:t>
            </a:r>
            <a:r>
              <a:rPr lang="ar-SA" sz="3200" dirty="0" smtClean="0">
                <a:latin typeface="Sakkal Majalla" panose="02000000000000000000" pitchFamily="2" charset="-78"/>
                <a:cs typeface="Sakkal Majalla" panose="02000000000000000000" pitchFamily="2" charset="-78"/>
              </a:rPr>
              <a:t> </a:t>
            </a:r>
            <a:r>
              <a:rPr lang="ar-SA" sz="3200" dirty="0" err="1" smtClean="0">
                <a:latin typeface="Sakkal Majalla" panose="02000000000000000000" pitchFamily="2" charset="-78"/>
                <a:cs typeface="Sakkal Majalla" panose="02000000000000000000" pitchFamily="2" charset="-78"/>
              </a:rPr>
              <a:t>واورلي</a:t>
            </a:r>
            <a:r>
              <a:rPr lang="ar-SA" sz="3200" dirty="0" smtClean="0">
                <a:latin typeface="Sakkal Majalla" panose="02000000000000000000" pitchFamily="2" charset="-78"/>
                <a:cs typeface="Sakkal Majalla" panose="02000000000000000000" pitchFamily="2" charset="-78"/>
              </a:rPr>
              <a:t> ليفي </a:t>
            </a:r>
            <a:r>
              <a:rPr lang="ar-SA" sz="3200" dirty="0" err="1" smtClean="0">
                <a:latin typeface="Sakkal Majalla" panose="02000000000000000000" pitchFamily="2" charset="-78"/>
                <a:cs typeface="Sakkal Majalla" panose="02000000000000000000" pitchFamily="2" charset="-78"/>
              </a:rPr>
              <a:t>ابوكسيس</a:t>
            </a:r>
            <a:r>
              <a:rPr lang="ar-SA" sz="3200" dirty="0" smtClean="0">
                <a:latin typeface="Sakkal Majalla" panose="02000000000000000000" pitchFamily="2" charset="-78"/>
                <a:cs typeface="Sakkal Majalla" panose="02000000000000000000" pitchFamily="2" charset="-78"/>
              </a:rPr>
              <a:t>.</a:t>
            </a:r>
            <a:endParaRPr lang="ar-SA" sz="3200" dirty="0">
              <a:latin typeface="Sakkal Majalla" panose="02000000000000000000" pitchFamily="2" charset="-78"/>
              <a:cs typeface="Sakkal Majalla" panose="02000000000000000000" pitchFamily="2" charset="-78"/>
            </a:endParaRPr>
          </a:p>
          <a:p>
            <a:r>
              <a:rPr lang="ar-SA" sz="3200" b="1" dirty="0" smtClean="0">
                <a:latin typeface="Sakkal Majalla" panose="02000000000000000000" pitchFamily="2" charset="-78"/>
                <a:cs typeface="Sakkal Majalla" panose="02000000000000000000" pitchFamily="2" charset="-78"/>
              </a:rPr>
              <a:t>قام أعضاء الكنيست العرب في تمزيق مسودة القانون </a:t>
            </a:r>
            <a:r>
              <a:rPr lang="ar-SA" sz="3200" dirty="0" smtClean="0">
                <a:latin typeface="Sakkal Majalla" panose="02000000000000000000" pitchFamily="2" charset="-78"/>
                <a:cs typeface="Sakkal Majalla" panose="02000000000000000000" pitchFamily="2" charset="-78"/>
              </a:rPr>
              <a:t>داخل أُروقة الكنيست للتعبير عن مدى سخطهم وغضبهم عن سن مثل هذا القانون العنصري والجائر , على حد تعبيرهم . </a:t>
            </a:r>
          </a:p>
          <a:p>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94774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ערכת נושא של Offic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2933</TotalTime>
  <Words>1123</Words>
  <Application>Microsoft Office PowerPoint</Application>
  <PresentationFormat>Custom</PresentationFormat>
  <Paragraphs>116</Paragraphs>
  <Slides>19</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Century Gothic</vt:lpstr>
      <vt:lpstr>Tahoma</vt:lpstr>
      <vt:lpstr>Wingdings</vt:lpstr>
      <vt:lpstr>Wingdings 2</vt:lpstr>
      <vt:lpstr>Sakkal Majalla</vt:lpstr>
      <vt:lpstr>Austin</vt:lpstr>
      <vt:lpstr>PowerPoint Presentation</vt:lpstr>
      <vt:lpstr>ماذا تحوي هذه العارضة ?</vt:lpstr>
      <vt:lpstr>1. ما هي قوانين الأساس؟</vt:lpstr>
      <vt:lpstr>بماذا تختلف قوانين الأساس عن القوانين العادية؟</vt:lpstr>
      <vt:lpstr> </vt:lpstr>
      <vt:lpstr>PowerPoint Presentation</vt:lpstr>
      <vt:lpstr>2.قوانين الأساس التي تم تشريعها منذ قيام إسرائيل وحتى اليوم ( 2018) هي: </vt:lpstr>
      <vt:lpstr>3. ما هي حيثيات تشريع قانون اساس القومية؟</vt:lpstr>
      <vt:lpstr>PowerPoint Presentation</vt:lpstr>
      <vt:lpstr>PowerPoint Presentation</vt:lpstr>
      <vt:lpstr>4 .              </vt:lpstr>
      <vt:lpstr>PowerPoint Presentation</vt:lpstr>
      <vt:lpstr>PowerPoint Presentation</vt:lpstr>
      <vt:lpstr>PowerPoint Presentation</vt:lpstr>
      <vt:lpstr>PowerPoint Presentation</vt:lpstr>
      <vt:lpstr>PowerPoint Presentation</vt:lpstr>
      <vt:lpstr>اسئلة للنقاش: </vt:lpstr>
      <vt:lpstr>سؤال موقف – ابرتهايد مقابل قانون شرعي</vt:lpstr>
      <vt:lpstr>المصادر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BeT-Mahashev</dc:creator>
  <cp:lastModifiedBy>Home</cp:lastModifiedBy>
  <cp:revision>38</cp:revision>
  <cp:lastPrinted>2018-09-01T07:58:11Z</cp:lastPrinted>
  <dcterms:modified xsi:type="dcterms:W3CDTF">2018-09-02T10:09:25Z</dcterms:modified>
</cp:coreProperties>
</file>