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79" d="100"/>
          <a:sy n="79" d="100"/>
        </p:scale>
        <p:origin x="-84"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תמונה 3" descr="לוגו.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867400"/>
            <a:ext cx="3581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כותרת משנה 2"/>
          <p:cNvSpPr>
            <a:spLocks noGrp="1"/>
          </p:cNvSpPr>
          <p:nvPr>
            <p:ph type="subTitle" idx="1"/>
          </p:nvPr>
        </p:nvSpPr>
        <p:spPr>
          <a:xfrm>
            <a:off x="2133600" y="2286000"/>
            <a:ext cx="7854950" cy="3505200"/>
          </a:xfrm>
        </p:spPr>
        <p:txBody>
          <a:bodyPr>
            <a:noAutofit/>
          </a:bodyPr>
          <a:lstStyle/>
          <a:p>
            <a:pPr marR="0" algn="r">
              <a:lnSpc>
                <a:spcPct val="200000"/>
              </a:lnSpc>
            </a:pPr>
            <a:r>
              <a:rPr lang="he-IL" altLang="he-IL" sz="2800" b="1" dirty="0" smtClean="0">
                <a:latin typeface="Sakkal Majalla" panose="02000000000000000000" pitchFamily="2" charset="-78"/>
              </a:rPr>
              <a:t>"</a:t>
            </a:r>
            <a:r>
              <a:rPr lang="ar-SA" altLang="he-IL" sz="2800" b="1" dirty="0" smtClean="0">
                <a:latin typeface="Sakkal Majalla" panose="02000000000000000000" pitchFamily="2" charset="-78"/>
                <a:ea typeface="Majalla UI"/>
                <a:cs typeface="Sakkal Majalla" panose="02000000000000000000" pitchFamily="2" charset="-78"/>
              </a:rPr>
              <a:t>يحقّ لكلّ طفل وطفلة التمتّع بالحقوق المفصّلة في هذا الإعلان- من دون استثناء، بغضّ النظر عن السنّ، الجنس، العرق، المعتقد، الدِّين، الأصل، الحالة الصحيّة، العقليّة، النفسيّة، أو أيّ سبب آخر". </a:t>
            </a:r>
            <a:endParaRPr lang="he-IL" altLang="he-IL" sz="2800" dirty="0" smtClean="0">
              <a:solidFill>
                <a:srgbClr val="D9D9D9"/>
              </a:solidFill>
              <a:latin typeface="Sakkal Majalla" panose="02000000000000000000" pitchFamily="2" charset="-78"/>
            </a:endParaRPr>
          </a:p>
          <a:p>
            <a:r>
              <a:rPr lang="ar-SA" altLang="he-IL" sz="2800" dirty="0" smtClean="0">
                <a:solidFill>
                  <a:srgbClr val="D9D9D9"/>
                </a:solidFill>
                <a:effectLst>
                  <a:outerShdw blurRad="38100" dist="38100" dir="2700000" algn="tl">
                    <a:srgbClr val="000000">
                      <a:alpha val="43137"/>
                    </a:srgbClr>
                  </a:outerShdw>
                </a:effectLst>
                <a:latin typeface="Sakkal Majalla" panose="02000000000000000000" pitchFamily="2" charset="-78"/>
                <a:ea typeface="Majalla UI"/>
                <a:cs typeface="Sakkal Majalla" panose="02000000000000000000" pitchFamily="2" charset="-78"/>
              </a:rPr>
              <a:t>عن: ” اتّفاقيّة حقوق الطفل“، </a:t>
            </a:r>
            <a:r>
              <a:rPr lang="en-US" altLang="he-IL" sz="2800" dirty="0" smtClean="0">
                <a:solidFill>
                  <a:srgbClr val="D9D9D9"/>
                </a:solidFill>
                <a:effectLst>
                  <a:outerShdw blurRad="38100" dist="38100" dir="2700000" algn="tl">
                    <a:srgbClr val="000000">
                      <a:alpha val="43137"/>
                    </a:srgbClr>
                  </a:outerShdw>
                </a:effectLst>
                <a:latin typeface="Sakkal Majalla" panose="02000000000000000000" pitchFamily="2" charset="-78"/>
                <a:ea typeface="Majalla UI"/>
                <a:cs typeface="Sakkal Majalla" panose="02000000000000000000" pitchFamily="2" charset="-78"/>
              </a:rPr>
              <a:t>9</a:t>
            </a:r>
            <a:r>
              <a:rPr lang="ar-SA" altLang="he-IL" sz="2800" dirty="0" smtClean="0">
                <a:solidFill>
                  <a:srgbClr val="D9D9D9"/>
                </a:solidFill>
                <a:effectLst>
                  <a:outerShdw blurRad="38100" dist="38100" dir="2700000" algn="tl">
                    <a:srgbClr val="000000">
                      <a:alpha val="43137"/>
                    </a:srgbClr>
                  </a:outerShdw>
                </a:effectLst>
                <a:latin typeface="Sakkal Majalla" panose="02000000000000000000" pitchFamily="2" charset="-78"/>
                <a:ea typeface="Majalla UI"/>
                <a:cs typeface="Sakkal Majalla" panose="02000000000000000000" pitchFamily="2" charset="-78"/>
              </a:rPr>
              <a:t>198</a:t>
            </a:r>
            <a:endParaRPr lang="he-IL" altLang="he-IL" sz="2800" dirty="0">
              <a:effectLst>
                <a:outerShdw blurRad="38100" dist="38100" dir="2700000" algn="tl">
                  <a:srgbClr val="000000">
                    <a:alpha val="43137"/>
                  </a:srgbClr>
                </a:outerShdw>
              </a:effectLst>
              <a:latin typeface="Sakkal Majalla" panose="02000000000000000000" pitchFamily="2" charset="-78"/>
            </a:endParaRPr>
          </a:p>
        </p:txBody>
      </p:sp>
      <p:sp>
        <p:nvSpPr>
          <p:cNvPr id="2" name="כותרת 1"/>
          <p:cNvSpPr>
            <a:spLocks noGrp="1"/>
          </p:cNvSpPr>
          <p:nvPr>
            <p:ph type="ctrTitle"/>
          </p:nvPr>
        </p:nvSpPr>
        <p:spPr>
          <a:xfrm>
            <a:off x="2057400" y="990600"/>
            <a:ext cx="7851648" cy="1143000"/>
          </a:xfrm>
          <a:ln>
            <a:miter lim="800000"/>
            <a:headEnd/>
            <a:tailEnd/>
          </a:ln>
          <a:extLst/>
        </p:spPr>
        <p:txBody>
          <a:bodyPr>
            <a:normAutofit fontScale="90000"/>
          </a:bodyPr>
          <a:lstStyle/>
          <a:p>
            <a:pPr algn="ctr">
              <a:defRPr/>
            </a:pPr>
            <a:r>
              <a:rPr lang="ar-SA" sz="7200" dirty="0">
                <a:latin typeface="Sakkal Majalla" panose="02000000000000000000" pitchFamily="2" charset="-78"/>
                <a:cs typeface="Sakkal Majalla" panose="02000000000000000000" pitchFamily="2" charset="-78"/>
              </a:rPr>
              <a:t>حقوق الأطفال</a:t>
            </a:r>
            <a:endParaRPr lang="he-IL" sz="7200" dirty="0">
              <a:latin typeface="Sakkal Majalla" panose="02000000000000000000" pitchFamily="2" charset="-78"/>
            </a:endParaRPr>
          </a:p>
        </p:txBody>
      </p:sp>
    </p:spTree>
    <p:extLst>
      <p:ext uri="{BB962C8B-B14F-4D97-AF65-F5344CB8AC3E}">
        <p14:creationId xmlns:p14="http://schemas.microsoft.com/office/powerpoint/2010/main" val="150945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הסבר חץ למטה 13"/>
          <p:cNvSpPr/>
          <p:nvPr/>
        </p:nvSpPr>
        <p:spPr>
          <a:xfrm>
            <a:off x="2895600" y="3124200"/>
            <a:ext cx="2743200"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dirty="0">
                <a:latin typeface="Sakkal Majalla" panose="02000000000000000000" pitchFamily="2" charset="-78"/>
                <a:cs typeface="Sakkal Majalla" panose="02000000000000000000" pitchFamily="2" charset="-78"/>
              </a:rPr>
              <a:t>يمكّن المنتجين من</a:t>
            </a:r>
            <a:r>
              <a:rPr lang="he-IL" sz="2400" dirty="0">
                <a:latin typeface="Sakkal Majalla" panose="02000000000000000000" pitchFamily="2" charset="-78"/>
              </a:rPr>
              <a:t> </a:t>
            </a:r>
            <a:r>
              <a:rPr lang="ar-JO" sz="2400" dirty="0">
                <a:latin typeface="Sakkal Majalla" panose="02000000000000000000" pitchFamily="2" charset="-78"/>
                <a:cs typeface="Sakkal Majalla" panose="02000000000000000000" pitchFamily="2" charset="-78"/>
              </a:rPr>
              <a:t>جني الكثير من </a:t>
            </a:r>
            <a:r>
              <a:rPr lang="ar-SA" sz="2400" dirty="0">
                <a:latin typeface="Sakkal Majalla" panose="02000000000000000000" pitchFamily="2" charset="-78"/>
                <a:cs typeface="Sakkal Majalla" panose="02000000000000000000" pitchFamily="2" charset="-78"/>
              </a:rPr>
              <a:t>الأموال</a:t>
            </a:r>
            <a:r>
              <a:rPr lang="ar-JO" sz="2400" dirty="0">
                <a:latin typeface="Sakkal Majalla" panose="02000000000000000000" pitchFamily="2" charset="-78"/>
                <a:cs typeface="Sakkal Majalla" panose="02000000000000000000" pitchFamily="2" charset="-78"/>
              </a:rPr>
              <a:t>. </a:t>
            </a:r>
            <a:endParaRPr lang="he-IL" sz="2400" dirty="0">
              <a:latin typeface="Sakkal Majalla" panose="02000000000000000000" pitchFamily="2" charset="-78"/>
            </a:endParaRPr>
          </a:p>
        </p:txBody>
      </p:sp>
      <p:sp>
        <p:nvSpPr>
          <p:cNvPr id="15" name="הסבר חץ למטה 14"/>
          <p:cNvSpPr/>
          <p:nvPr/>
        </p:nvSpPr>
        <p:spPr>
          <a:xfrm>
            <a:off x="6858000" y="3124200"/>
            <a:ext cx="2743200"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dirty="0">
                <a:latin typeface="Sakkal Majalla" panose="02000000000000000000" pitchFamily="2" charset="-78"/>
                <a:cs typeface="Sakkal Majalla" panose="02000000000000000000" pitchFamily="2" charset="-78"/>
              </a:rPr>
              <a:t>يتيح إنتاج منتجات أرخص </a:t>
            </a:r>
            <a:endParaRPr lang="he-IL" sz="2400" dirty="0">
              <a:latin typeface="Sakkal Majalla" panose="02000000000000000000" pitchFamily="2" charset="-78"/>
            </a:endParaRPr>
          </a:p>
        </p:txBody>
      </p:sp>
      <p:sp>
        <p:nvSpPr>
          <p:cNvPr id="18" name="מלבן 17"/>
          <p:cNvSpPr/>
          <p:nvPr/>
        </p:nvSpPr>
        <p:spPr>
          <a:xfrm>
            <a:off x="2590800" y="5410200"/>
            <a:ext cx="7162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b="1" dirty="0">
                <a:latin typeface="Sakkal Majalla" panose="02000000000000000000" pitchFamily="2" charset="-78"/>
                <a:cs typeface="Sakkal Majalla" panose="02000000000000000000" pitchFamily="2" charset="-78"/>
              </a:rPr>
              <a:t>للثمن الرخيص هناك ثمن إنسانيّ باهظ</a:t>
            </a:r>
            <a:endParaRPr lang="he-IL" sz="2400" b="1" dirty="0">
              <a:latin typeface="Sakkal Majalla" panose="02000000000000000000" pitchFamily="2" charset="-78"/>
            </a:endParaRPr>
          </a:p>
          <a:p>
            <a:pPr algn="ctr" rtl="1">
              <a:defRPr/>
            </a:pPr>
            <a:r>
              <a:rPr lang="he-IL" sz="2400" dirty="0">
                <a:latin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يتمثّل في ع</a:t>
            </a:r>
            <a:r>
              <a:rPr lang="ar-SA" sz="2400" dirty="0">
                <a:latin typeface="Sakkal Majalla" panose="02000000000000000000" pitchFamily="2" charset="-78"/>
                <a:cs typeface="Sakkal Majalla" panose="02000000000000000000" pitchFamily="2" charset="-78"/>
              </a:rPr>
              <a:t>مالة</a:t>
            </a:r>
            <a:r>
              <a:rPr lang="ar-JO" sz="2400" dirty="0">
                <a:latin typeface="Sakkal Majalla" panose="02000000000000000000" pitchFamily="2" charset="-78"/>
                <a:cs typeface="Sakkal Majalla" panose="02000000000000000000" pitchFamily="2" charset="-78"/>
              </a:rPr>
              <a:t> الأطفال</a:t>
            </a:r>
            <a:r>
              <a:rPr lang="he-IL" sz="2400" dirty="0">
                <a:latin typeface="Sakkal Majalla" panose="02000000000000000000" pitchFamily="2" charset="-78"/>
              </a:rPr>
              <a:t>)</a:t>
            </a:r>
            <a:endParaRPr lang="he-IL" sz="2400" dirty="0">
              <a:latin typeface="Sakkal Majalla" panose="02000000000000000000" pitchFamily="2" charset="-78"/>
            </a:endParaRPr>
          </a:p>
        </p:txBody>
      </p:sp>
      <p:grpSp>
        <p:nvGrpSpPr>
          <p:cNvPr id="2" name="קבוצה 21"/>
          <p:cNvGrpSpPr>
            <a:grpSpLocks/>
          </p:cNvGrpSpPr>
          <p:nvPr/>
        </p:nvGrpSpPr>
        <p:grpSpPr bwMode="auto">
          <a:xfrm>
            <a:off x="2667000" y="1752600"/>
            <a:ext cx="7162800" cy="1295400"/>
            <a:chOff x="1143000" y="1752600"/>
            <a:chExt cx="7162800" cy="1295400"/>
          </a:xfrm>
        </p:grpSpPr>
        <p:sp>
          <p:nvSpPr>
            <p:cNvPr id="10" name="מלבן 9"/>
            <p:cNvSpPr/>
            <p:nvPr/>
          </p:nvSpPr>
          <p:spPr>
            <a:xfrm>
              <a:off x="1143000" y="1752600"/>
              <a:ext cx="716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b="1" dirty="0">
                  <a:latin typeface="Sakkal Majalla" panose="02000000000000000000" pitchFamily="2" charset="-78"/>
                  <a:cs typeface="Sakkal Majalla" panose="02000000000000000000" pitchFamily="2" charset="-78"/>
                </a:rPr>
                <a:t>عم</a:t>
              </a:r>
              <a:r>
                <a:rPr lang="ar-SA" sz="2400" b="1" dirty="0">
                  <a:latin typeface="Sakkal Majalla" panose="02000000000000000000" pitchFamily="2" charset="-78"/>
                  <a:cs typeface="Sakkal Majalla" panose="02000000000000000000" pitchFamily="2" charset="-78"/>
                </a:rPr>
                <a:t>الة</a:t>
              </a:r>
              <a:r>
                <a:rPr lang="ar-JO" sz="2400" b="1" dirty="0">
                  <a:latin typeface="Sakkal Majalla" panose="02000000000000000000" pitchFamily="2" charset="-78"/>
                  <a:cs typeface="Sakkal Majalla" panose="02000000000000000000" pitchFamily="2" charset="-78"/>
                </a:rPr>
                <a:t> الأطفال ه</a:t>
              </a:r>
              <a:r>
                <a:rPr lang="ar-SA" sz="2400" b="1" dirty="0">
                  <a:latin typeface="Sakkal Majalla" panose="02000000000000000000" pitchFamily="2" charset="-78"/>
                  <a:cs typeface="Sakkal Majalla" panose="02000000000000000000" pitchFamily="2" charset="-78"/>
                </a:rPr>
                <a:t>ي</a:t>
              </a:r>
              <a:r>
                <a:rPr lang="ar-JO" sz="2400" b="1" dirty="0">
                  <a:latin typeface="Sakkal Majalla" panose="02000000000000000000" pitchFamily="2" charset="-78"/>
                  <a:cs typeface="Sakkal Majalla" panose="02000000000000000000" pitchFamily="2" charset="-78"/>
                </a:rPr>
                <a:t> الأرخص </a:t>
              </a:r>
              <a:endParaRPr lang="he-IL" sz="2400" b="1" dirty="0">
                <a:latin typeface="Sakkal Majalla" panose="02000000000000000000" pitchFamily="2" charset="-78"/>
              </a:endParaRPr>
            </a:p>
            <a:p>
              <a:pPr algn="ctr" rtl="1">
                <a:defRPr/>
              </a:pPr>
              <a:r>
                <a:rPr lang="he-IL" sz="2400" dirty="0">
                  <a:latin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من السهل أكثر استغلالهم،</a:t>
              </a:r>
              <a:r>
                <a:rPr lang="he-IL" sz="2400" dirty="0">
                  <a:latin typeface="Sakkal Majalla" panose="02000000000000000000" pitchFamily="2" charset="-78"/>
                </a:rPr>
                <a:t> </a:t>
              </a:r>
              <a:r>
                <a:rPr lang="ar-JO" sz="2400" dirty="0">
                  <a:latin typeface="Sakkal Majalla" panose="02000000000000000000" pitchFamily="2" charset="-78"/>
                  <a:cs typeface="Sakkal Majalla" panose="02000000000000000000" pitchFamily="2" charset="-78"/>
                </a:rPr>
                <a:t>وهم أقلّ إدراكًا لحقوقهم)</a:t>
              </a:r>
              <a:endParaRPr lang="he-IL" sz="2400" dirty="0">
                <a:latin typeface="Sakkal Majalla" panose="02000000000000000000" pitchFamily="2" charset="-78"/>
              </a:endParaRPr>
            </a:p>
          </p:txBody>
        </p:sp>
        <p:sp>
          <p:nvSpPr>
            <p:cNvPr id="12" name="חץ למטה 11"/>
            <p:cNvSpPr/>
            <p:nvPr/>
          </p:nvSpPr>
          <p:spPr>
            <a:xfrm>
              <a:off x="2362200" y="2590800"/>
              <a:ext cx="685800" cy="457200"/>
            </a:xfrm>
            <a:prstGeom prst="downArrow">
              <a:avLst>
                <a:gd name="adj1" fmla="val 50000"/>
                <a:gd name="adj2" fmla="val 7156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latin typeface="Sakkal Majalla" panose="02000000000000000000" pitchFamily="2" charset="-78"/>
              </a:endParaRPr>
            </a:p>
          </p:txBody>
        </p:sp>
        <p:sp>
          <p:nvSpPr>
            <p:cNvPr id="19" name="חץ למטה 18"/>
            <p:cNvSpPr/>
            <p:nvPr/>
          </p:nvSpPr>
          <p:spPr>
            <a:xfrm>
              <a:off x="6324600" y="2590800"/>
              <a:ext cx="685800" cy="457200"/>
            </a:xfrm>
            <a:prstGeom prst="downArrow">
              <a:avLst>
                <a:gd name="adj1" fmla="val 50000"/>
                <a:gd name="adj2" fmla="val 7156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latin typeface="Sakkal Majalla" panose="02000000000000000000" pitchFamily="2" charset="-78"/>
              </a:endParaRPr>
            </a:p>
          </p:txBody>
        </p:sp>
      </p:grpSp>
      <p:sp>
        <p:nvSpPr>
          <p:cNvPr id="20" name="הסבר חץ למטה 19"/>
          <p:cNvSpPr/>
          <p:nvPr/>
        </p:nvSpPr>
        <p:spPr>
          <a:xfrm>
            <a:off x="6858000" y="4267200"/>
            <a:ext cx="2743200"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dirty="0">
                <a:latin typeface="Sakkal Majalla" panose="02000000000000000000" pitchFamily="2" charset="-78"/>
                <a:cs typeface="Sakkal Majalla" panose="02000000000000000000" pitchFamily="2" charset="-78"/>
              </a:rPr>
              <a:t>يفضّل المستهلكون شراء المنتجات الأرخص</a:t>
            </a:r>
            <a:endParaRPr lang="he-IL" sz="2400" dirty="0">
              <a:latin typeface="Sakkal Majalla" panose="02000000000000000000" pitchFamily="2" charset="-78"/>
            </a:endParaRPr>
          </a:p>
        </p:txBody>
      </p:sp>
      <p:sp>
        <p:nvSpPr>
          <p:cNvPr id="21" name="הסבר חץ למטה 20"/>
          <p:cNvSpPr>
            <a:spLocks noChangeArrowheads="1"/>
          </p:cNvSpPr>
          <p:nvPr/>
        </p:nvSpPr>
        <p:spPr bwMode="auto">
          <a:xfrm>
            <a:off x="2895600" y="3962400"/>
            <a:ext cx="2743200" cy="1676400"/>
          </a:xfrm>
          <a:prstGeom prst="downArrowCallout">
            <a:avLst>
              <a:gd name="adj1" fmla="val 15909"/>
              <a:gd name="adj2" fmla="val 16667"/>
              <a:gd name="adj3" fmla="val 31977"/>
              <a:gd name="adj4" fmla="val 64977"/>
            </a:avLst>
          </a:prstGeom>
          <a:solidFill>
            <a:schemeClr val="accent1"/>
          </a:solidFill>
          <a:ln w="25400" algn="ctr">
            <a:solidFill>
              <a:srgbClr val="085091"/>
            </a:solidFill>
            <a:miter lim="800000"/>
            <a:headEnd/>
            <a:tailEnd/>
          </a:ln>
        </p:spPr>
        <p:txBody>
          <a:bodyPr anchor="ctr"/>
          <a:lstStyle/>
          <a:p>
            <a:pPr algn="ctr" rtl="1">
              <a:defRPr/>
            </a:pPr>
            <a:r>
              <a:rPr lang="ar-JO" sz="2400" dirty="0">
                <a:solidFill>
                  <a:schemeClr val="lt1"/>
                </a:solidFill>
                <a:latin typeface="Sakkal Majalla" panose="02000000000000000000" pitchFamily="2" charset="-78"/>
                <a:cs typeface="Sakkal Majalla" panose="02000000000000000000" pitchFamily="2" charset="-78"/>
              </a:rPr>
              <a:t>يفضّل أرباب العمل جني أكبر قدر من الأرباح</a:t>
            </a:r>
            <a:r>
              <a:rPr lang="he-IL" sz="2400" dirty="0">
                <a:solidFill>
                  <a:schemeClr val="lt1"/>
                </a:solidFill>
                <a:latin typeface="Sakkal Majalla" panose="02000000000000000000" pitchFamily="2" charset="-78"/>
              </a:rPr>
              <a:t> </a:t>
            </a:r>
            <a:endParaRPr lang="he-IL" sz="2400" dirty="0">
              <a:solidFill>
                <a:schemeClr val="lt1"/>
              </a:solidFill>
              <a:latin typeface="Sakkal Majalla" panose="02000000000000000000" pitchFamily="2" charset="-78"/>
            </a:endParaRPr>
          </a:p>
        </p:txBody>
      </p:sp>
      <p:sp>
        <p:nvSpPr>
          <p:cNvPr id="14338" name="כותרת 1"/>
          <p:cNvSpPr>
            <a:spLocks noGrp="1"/>
          </p:cNvSpPr>
          <p:nvPr>
            <p:ph type="title"/>
          </p:nvPr>
        </p:nvSpPr>
        <p:spPr>
          <a:xfrm>
            <a:off x="1752600" y="457200"/>
            <a:ext cx="8686800" cy="1143000"/>
          </a:xfrm>
        </p:spPr>
        <p:txBody>
          <a:bodyPr>
            <a:normAutofit/>
          </a:bodyPr>
          <a:lstStyle/>
          <a:p>
            <a:pPr algn="ctr"/>
            <a:r>
              <a:rPr lang="ar-JO" altLang="he-IL" b="1" dirty="0">
                <a:latin typeface="Sakkal Majalla" panose="02000000000000000000" pitchFamily="2" charset="-78"/>
                <a:cs typeface="Sakkal Majalla" panose="02000000000000000000" pitchFamily="2" charset="-78"/>
              </a:rPr>
              <a:t>لماذا نتحدّث </a:t>
            </a:r>
            <a:r>
              <a:rPr lang="ar-JO" altLang="he-IL" b="1" dirty="0" smtClean="0">
                <a:latin typeface="Sakkal Majalla" panose="02000000000000000000" pitchFamily="2" charset="-78"/>
                <a:cs typeface="Sakkal Majalla" panose="02000000000000000000" pitchFamily="2" charset="-78"/>
              </a:rPr>
              <a:t>عن</a:t>
            </a:r>
            <a:r>
              <a:rPr lang="en-US" altLang="he-IL" b="1" dirty="0" smtClean="0">
                <a:latin typeface="Sakkal Majalla" panose="02000000000000000000" pitchFamily="2" charset="-78"/>
                <a:cs typeface="Sakkal Majalla" panose="02000000000000000000" pitchFamily="2" charset="-78"/>
              </a:rPr>
              <a:t>  </a:t>
            </a:r>
            <a:r>
              <a:rPr lang="ar-JO" altLang="he-IL" b="1" dirty="0" smtClean="0">
                <a:latin typeface="Sakkal Majalla" panose="02000000000000000000" pitchFamily="2" charset="-78"/>
                <a:cs typeface="Sakkal Majalla" panose="02000000000000000000" pitchFamily="2" charset="-78"/>
              </a:rPr>
              <a:t>ان الظاهرة </a:t>
            </a:r>
            <a:r>
              <a:rPr lang="ar-JO" altLang="he-IL" b="1" dirty="0">
                <a:latin typeface="Sakkal Majalla" panose="02000000000000000000" pitchFamily="2" charset="-78"/>
                <a:cs typeface="Sakkal Majalla" panose="02000000000000000000" pitchFamily="2" charset="-78"/>
              </a:rPr>
              <a:t>واسعة الانتشار؟ </a:t>
            </a:r>
            <a:endParaRPr lang="he-IL" altLang="he-IL" b="1" dirty="0" smtClean="0">
              <a:latin typeface="Sakkal Majalla" panose="02000000000000000000" pitchFamily="2" charset="-78"/>
            </a:endParaRPr>
          </a:p>
        </p:txBody>
      </p:sp>
    </p:spTree>
    <p:extLst>
      <p:ext uri="{BB962C8B-B14F-4D97-AF65-F5344CB8AC3E}">
        <p14:creationId xmlns:p14="http://schemas.microsoft.com/office/powerpoint/2010/main" val="821909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7"/>
          <p:cNvGrpSpPr>
            <a:grpSpLocks/>
          </p:cNvGrpSpPr>
          <p:nvPr/>
        </p:nvGrpSpPr>
        <p:grpSpPr bwMode="auto">
          <a:xfrm>
            <a:off x="2057400" y="4038600"/>
            <a:ext cx="8153400" cy="2308324"/>
            <a:chOff x="457200" y="3733800"/>
            <a:chExt cx="8153400" cy="2308423"/>
          </a:xfrm>
        </p:grpSpPr>
        <p:pic>
          <p:nvPicPr>
            <p:cNvPr id="15365" name="תמונה 5" descr="nike-boycott-large.jpg"/>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200" y="38862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05000" y="3733800"/>
              <a:ext cx="6705600" cy="2308423"/>
            </a:xfrm>
            <a:prstGeom prst="rect">
              <a:avLst/>
            </a:prstGeom>
            <a:noFill/>
          </p:spPr>
          <p:txBody>
            <a:bodyPr rtlCol="1">
              <a:spAutoFit/>
            </a:bodyPr>
            <a:lstStyle/>
            <a:p>
              <a:pPr algn="r" rtl="1">
                <a:defRPr/>
              </a:pPr>
              <a:r>
                <a:rPr lang="ar-JO" sz="2400" b="1" dirty="0">
                  <a:latin typeface="Sakkal Majalla" panose="02000000000000000000" pitchFamily="2" charset="-78"/>
                  <a:cs typeface="Sakkal Majalla" panose="02000000000000000000" pitchFamily="2" charset="-78"/>
                </a:rPr>
                <a:t>يمكننا كمستهلكين أن نغيّر! </a:t>
              </a:r>
              <a:endParaRPr lang="he-IL" sz="2400" b="1" dirty="0">
                <a:latin typeface="Sakkal Majalla" panose="02000000000000000000" pitchFamily="2" charset="-78"/>
              </a:endParaRPr>
            </a:p>
            <a:p>
              <a:pPr algn="r" rtl="1">
                <a:defRPr/>
              </a:pPr>
              <a:r>
                <a:rPr lang="ar-JO" sz="2400" dirty="0">
                  <a:latin typeface="Sakkal Majalla" panose="02000000000000000000" pitchFamily="2" charset="-78"/>
                  <a:cs typeface="Sakkal Majalla" panose="02000000000000000000" pitchFamily="2" charset="-78"/>
                </a:rPr>
                <a:t> تأثير جمهور المستهلكين </a:t>
              </a:r>
              <a:r>
                <a:rPr lang="ar-SA" sz="2400" dirty="0">
                  <a:latin typeface="Sakkal Majalla" panose="02000000000000000000" pitchFamily="2" charset="-78"/>
                  <a:cs typeface="Sakkal Majalla" panose="02000000000000000000" pitchFamily="2" charset="-78"/>
                </a:rPr>
                <a:t>في عمالة </a:t>
              </a:r>
              <a:r>
                <a:rPr lang="ar-JO" sz="2400" dirty="0">
                  <a:latin typeface="Sakkal Majalla" panose="02000000000000000000" pitchFamily="2" charset="-78"/>
                  <a:cs typeface="Sakkal Majalla" panose="02000000000000000000" pitchFamily="2" charset="-78"/>
                </a:rPr>
                <a:t>الأطفال لا يقلّ أهم</a:t>
              </a:r>
              <a:r>
                <a:rPr lang="ar-SA" sz="2400" dirty="0">
                  <a:latin typeface="Sakkal Majalla" panose="02000000000000000000" pitchFamily="2" charset="-78"/>
                  <a:cs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يّة عن تأثير الحكومات التي تتهاون وعن الشركات المتعطّشة للمال. في حالة استغلال الأطفال في ورشات الكد</a:t>
              </a:r>
              <a:r>
                <a:rPr lang="ar-SA" sz="2400" dirty="0">
                  <a:latin typeface="Sakkal Majalla" panose="02000000000000000000" pitchFamily="2" charset="-78"/>
                  <a:cs typeface="Sakkal Majalla" panose="02000000000000000000" pitchFamily="2" charset="-78"/>
                </a:rPr>
                <a:t>ح</a:t>
              </a:r>
              <a:r>
                <a:rPr lang="ar-JO" sz="2400" dirty="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التابعة </a:t>
              </a:r>
              <a:r>
                <a:rPr lang="ar-JO" sz="2400" dirty="0">
                  <a:latin typeface="Sakkal Majalla" panose="02000000000000000000" pitchFamily="2" charset="-78"/>
                  <a:cs typeface="Sakkal Majalla" panose="02000000000000000000" pitchFamily="2" charset="-78"/>
                </a:rPr>
                <a:t>لشركة </a:t>
              </a:r>
              <a:r>
                <a:rPr lang="ar-SA" sz="2400" dirty="0">
                  <a:latin typeface="Sakkal Majalla" panose="02000000000000000000" pitchFamily="2" charset="-78"/>
                  <a:cs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نايكي</a:t>
              </a:r>
              <a:r>
                <a:rPr lang="ar-SA" sz="2400" dirty="0">
                  <a:latin typeface="Sakkal Majalla" panose="02000000000000000000" pitchFamily="2" charset="-78"/>
                  <a:cs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 في الصين، </a:t>
              </a:r>
              <a:r>
                <a:rPr lang="ar-SA" sz="2400" dirty="0">
                  <a:latin typeface="Sakkal Majalla" panose="02000000000000000000" pitchFamily="2" charset="-78"/>
                  <a:cs typeface="Sakkal Majalla" panose="02000000000000000000" pitchFamily="2" charset="-78"/>
                </a:rPr>
                <a:t>نجد أنّ </a:t>
              </a:r>
              <a:r>
                <a:rPr lang="ar-JO" sz="2400" dirty="0">
                  <a:latin typeface="Sakkal Majalla" panose="02000000000000000000" pitchFamily="2" charset="-78"/>
                  <a:cs typeface="Sakkal Majalla" panose="02000000000000000000" pitchFamily="2" charset="-78"/>
                </a:rPr>
                <a:t>مقاطعة المستهلكين </a:t>
              </a:r>
              <a:r>
                <a:rPr lang="ar-SA" sz="2400" dirty="0">
                  <a:latin typeface="Sakkal Majalla" panose="02000000000000000000" pitchFamily="2" charset="-78"/>
                  <a:cs typeface="Sakkal Majalla" panose="02000000000000000000" pitchFamily="2" charset="-78"/>
                </a:rPr>
                <a:t>هي التي</a:t>
              </a:r>
              <a:r>
                <a:rPr lang="ar-JO" sz="2400" dirty="0">
                  <a:latin typeface="Sakkal Majalla" panose="02000000000000000000" pitchFamily="2" charset="-78"/>
                  <a:cs typeface="Sakkal Majalla" panose="02000000000000000000" pitchFamily="2" charset="-78"/>
                </a:rPr>
                <a:t> وضع</a:t>
              </a:r>
              <a:r>
                <a:rPr lang="ar-SA" sz="2400" dirty="0">
                  <a:latin typeface="Sakkal Majalla" panose="02000000000000000000" pitchFamily="2" charset="-78"/>
                  <a:cs typeface="Sakkal Majalla" panose="02000000000000000000" pitchFamily="2" charset="-78"/>
                </a:rPr>
                <a:t>ت</a:t>
              </a:r>
              <a:r>
                <a:rPr lang="ar-JO" sz="2400" dirty="0">
                  <a:latin typeface="Sakkal Majalla" panose="02000000000000000000" pitchFamily="2" charset="-78"/>
                  <a:cs typeface="Sakkal Majalla" panose="02000000000000000000" pitchFamily="2" charset="-78"/>
                </a:rPr>
                <a:t> حدّ</a:t>
              </a:r>
              <a:r>
                <a:rPr lang="ar-SA" sz="2400" dirty="0">
                  <a:latin typeface="Sakkal Majalla" panose="02000000000000000000" pitchFamily="2" charset="-78"/>
                  <a:cs typeface="Sakkal Majalla" panose="02000000000000000000" pitchFamily="2" charset="-78"/>
                </a:rPr>
                <a:t>ًا</a:t>
              </a:r>
              <a:r>
                <a:rPr lang="ar-JO" sz="2400" dirty="0">
                  <a:latin typeface="Sakkal Majalla" panose="02000000000000000000" pitchFamily="2" charset="-78"/>
                  <a:cs typeface="Sakkal Majalla" panose="02000000000000000000" pitchFamily="2" charset="-78"/>
                </a:rPr>
                <a:t> لهذه الفضيحة.    </a:t>
              </a:r>
              <a:endParaRPr lang="he-IL" sz="2400" dirty="0">
                <a:latin typeface="Sakkal Majalla" panose="02000000000000000000" pitchFamily="2" charset="-78"/>
              </a:endParaRPr>
            </a:p>
            <a:p>
              <a:pPr algn="r" rtl="1" eaLnBrk="1" hangingPunct="1">
                <a:defRPr/>
              </a:pPr>
              <a:endParaRPr lang="he-IL" sz="2400" dirty="0">
                <a:latin typeface="Sakkal Majalla" panose="02000000000000000000" pitchFamily="2" charset="-78"/>
              </a:endParaRPr>
            </a:p>
          </p:txBody>
        </p:sp>
      </p:grpSp>
      <p:sp>
        <p:nvSpPr>
          <p:cNvPr id="3" name="מציין מיקום תוכן 2"/>
          <p:cNvSpPr>
            <a:spLocks noGrp="1"/>
          </p:cNvSpPr>
          <p:nvPr>
            <p:ph idx="1"/>
          </p:nvPr>
        </p:nvSpPr>
        <p:spPr>
          <a:xfrm>
            <a:off x="1981200" y="2133600"/>
            <a:ext cx="8229600" cy="1752600"/>
          </a:xfrm>
        </p:spPr>
        <p:txBody>
          <a:bodyPr>
            <a:normAutofit/>
          </a:bodyPr>
          <a:lstStyle/>
          <a:p>
            <a:r>
              <a:rPr lang="ar-JO" altLang="he-IL" sz="2400" dirty="0">
                <a:latin typeface="Sakkal Majalla" panose="02000000000000000000" pitchFamily="2" charset="-78"/>
                <a:ea typeface="Majalla UI"/>
                <a:cs typeface="Sakkal Majalla" panose="02000000000000000000" pitchFamily="2" charset="-78"/>
              </a:rPr>
              <a:t>هل هم </a:t>
            </a:r>
            <a:r>
              <a:rPr lang="ar-JO" altLang="he-IL" sz="2400" b="1" dirty="0">
                <a:latin typeface="Sakkal Majalla" panose="02000000000000000000" pitchFamily="2" charset="-78"/>
                <a:ea typeface="Majalla UI"/>
                <a:cs typeface="Sakkal Majalla" panose="02000000000000000000" pitchFamily="2" charset="-78"/>
              </a:rPr>
              <a:t>أرباب العمل- </a:t>
            </a:r>
            <a:r>
              <a:rPr lang="ar-JO" altLang="he-IL" sz="2400" dirty="0">
                <a:latin typeface="Sakkal Majalla" panose="02000000000000000000" pitchFamily="2" charset="-78"/>
                <a:ea typeface="Majalla UI"/>
                <a:cs typeface="Sakkal Majalla" panose="02000000000000000000" pitchFamily="2" charset="-78"/>
              </a:rPr>
              <a:t>الذين يستغل</a:t>
            </a:r>
            <a:r>
              <a:rPr lang="ar-SA" altLang="he-IL" sz="2400" dirty="0">
                <a:latin typeface="Sakkal Majalla" panose="02000000000000000000" pitchFamily="2" charset="-78"/>
                <a:ea typeface="Majalla UI"/>
                <a:cs typeface="Sakkal Majalla" panose="02000000000000000000" pitchFamily="2" charset="-78"/>
              </a:rPr>
              <a:t>ّ</a:t>
            </a:r>
            <a:r>
              <a:rPr lang="ar-JO" altLang="he-IL" sz="2400" dirty="0">
                <a:latin typeface="Sakkal Majalla" panose="02000000000000000000" pitchFamily="2" charset="-78"/>
                <a:ea typeface="Majalla UI"/>
                <a:cs typeface="Sakkal Majalla" panose="02000000000000000000" pitchFamily="2" charset="-78"/>
              </a:rPr>
              <a:t>ون الأطفال بشكل مباشر؟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هل هم </a:t>
            </a:r>
            <a:r>
              <a:rPr lang="ar-JO" altLang="he-IL" sz="2400" b="1" dirty="0">
                <a:latin typeface="Sakkal Majalla" panose="02000000000000000000" pitchFamily="2" charset="-78"/>
                <a:ea typeface="Majalla UI"/>
                <a:cs typeface="Sakkal Majalla" panose="02000000000000000000" pitchFamily="2" charset="-78"/>
              </a:rPr>
              <a:t>المستهلكون</a:t>
            </a:r>
            <a:r>
              <a:rPr lang="ar-JO" altLang="he-IL" sz="2400" dirty="0">
                <a:latin typeface="Sakkal Majalla" panose="02000000000000000000" pitchFamily="2" charset="-78"/>
                <a:ea typeface="Majalla UI"/>
                <a:cs typeface="Sakkal Majalla" panose="02000000000000000000" pitchFamily="2" charset="-78"/>
              </a:rPr>
              <a:t>- الذين يستفيدون من ثمار الاستغلال بشكل غير مباشر؟</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هل هي </a:t>
            </a:r>
            <a:r>
              <a:rPr lang="ar-JO" altLang="he-IL" sz="2400" b="1" dirty="0">
                <a:latin typeface="Sakkal Majalla" panose="02000000000000000000" pitchFamily="2" charset="-78"/>
                <a:ea typeface="Majalla UI"/>
                <a:cs typeface="Sakkal Majalla" panose="02000000000000000000" pitchFamily="2" charset="-78"/>
              </a:rPr>
              <a:t>الدول والحكومات- </a:t>
            </a:r>
            <a:r>
              <a:rPr lang="ar-JO" altLang="he-IL" sz="2400" dirty="0">
                <a:latin typeface="Sakkal Majalla" panose="02000000000000000000" pitchFamily="2" charset="-78"/>
                <a:ea typeface="Majalla UI"/>
                <a:cs typeface="Sakkal Majalla" panose="02000000000000000000" pitchFamily="2" charset="-78"/>
              </a:rPr>
              <a:t>التي تغضّ الطرف عن الاستغلال الذي يحدث على أراضيها؟ </a:t>
            </a:r>
            <a:endParaRPr lang="he-IL" altLang="he-IL" sz="2400" dirty="0">
              <a:latin typeface="Sakkal Majalla" panose="02000000000000000000" pitchFamily="2" charset="-78"/>
            </a:endParaRPr>
          </a:p>
          <a:p>
            <a:pPr>
              <a:buFont typeface="Wingdings 2" panose="05020102010507070707" pitchFamily="18" charset="2"/>
              <a:buNone/>
            </a:pPr>
            <a:endParaRPr lang="he-IL" altLang="he-IL" sz="2400" dirty="0" smtClean="0">
              <a:latin typeface="Sakkal Majalla" panose="02000000000000000000" pitchFamily="2" charset="-78"/>
            </a:endParaRPr>
          </a:p>
        </p:txBody>
      </p:sp>
      <p:sp>
        <p:nvSpPr>
          <p:cNvPr id="15362" name="כותרת 1"/>
          <p:cNvSpPr>
            <a:spLocks noGrp="1"/>
          </p:cNvSpPr>
          <p:nvPr>
            <p:ph type="title"/>
          </p:nvPr>
        </p:nvSpPr>
        <p:spPr/>
        <p:txBody>
          <a:bodyPr/>
          <a:lstStyle/>
          <a:p>
            <a:pPr algn="ctr"/>
            <a:r>
              <a:rPr lang="ar-JO" altLang="he-IL" b="1" dirty="0"/>
              <a:t>مَن يتحمّل المسؤوليّة؟ </a:t>
            </a:r>
            <a:endParaRPr lang="he-IL" altLang="he-IL" b="1" dirty="0" smtClean="0"/>
          </a:p>
        </p:txBody>
      </p:sp>
    </p:spTree>
    <p:extLst>
      <p:ext uri="{BB962C8B-B14F-4D97-AF65-F5344CB8AC3E}">
        <p14:creationId xmlns:p14="http://schemas.microsoft.com/office/powerpoint/2010/main" val="74663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1981200" y="2590801"/>
            <a:ext cx="4038600" cy="3763963"/>
          </a:xfrm>
        </p:spPr>
        <p:txBody>
          <a:bodyPr>
            <a:normAutofit/>
          </a:bodyPr>
          <a:lstStyle/>
          <a:p>
            <a:r>
              <a:rPr lang="ar-JO" altLang="he-IL" sz="2400" dirty="0">
                <a:latin typeface="Sakkal Majalla" panose="02000000000000000000" pitchFamily="2" charset="-78"/>
                <a:ea typeface="Majalla UI"/>
                <a:cs typeface="Sakkal Majalla" panose="02000000000000000000" pitchFamily="2" charset="-78"/>
              </a:rPr>
              <a:t>ما هو حقّ الطفل الذي تمّ انتهاكه؟</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ما هو الحقّ الذي يتمّ انتهاك حقّ الطفل</a:t>
            </a:r>
            <a:r>
              <a:rPr lang="ar-SA" altLang="he-IL" sz="2400" dirty="0">
                <a:latin typeface="Sakkal Majalla" panose="02000000000000000000" pitchFamily="2" charset="-78"/>
                <a:ea typeface="Majalla UI"/>
                <a:cs typeface="Sakkal Majalla" panose="02000000000000000000" pitchFamily="2" charset="-78"/>
              </a:rPr>
              <a:t> باسمه</a:t>
            </a:r>
            <a:r>
              <a:rPr lang="ar-JO" altLang="he-IL" sz="2400" dirty="0">
                <a:latin typeface="Sakkal Majalla" panose="02000000000000000000" pitchFamily="2" charset="-78"/>
                <a:ea typeface="Majalla UI"/>
                <a:cs typeface="Sakkal Majalla" panose="02000000000000000000" pitchFamily="2" charset="-78"/>
              </a:rPr>
              <a:t>؟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هل، حسب رأيكم، هناك موازنة بين الحقوق؟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هل يمكن التفكير في حلّ آخر؟ </a:t>
            </a:r>
            <a:endParaRPr lang="en-US" altLang="he-IL" sz="2400" dirty="0">
              <a:latin typeface="Sakkal Majalla" panose="02000000000000000000" pitchFamily="2" charset="-78"/>
              <a:cs typeface="Sakkal Majalla" panose="02000000000000000000" pitchFamily="2" charset="-78"/>
            </a:endParaRPr>
          </a:p>
          <a:p>
            <a:endParaRPr lang="he-IL" altLang="he-IL" sz="2400" dirty="0" smtClean="0">
              <a:latin typeface="Sakkal Majalla" panose="02000000000000000000" pitchFamily="2" charset="-78"/>
            </a:endParaRPr>
          </a:p>
        </p:txBody>
      </p:sp>
      <p:pic>
        <p:nvPicPr>
          <p:cNvPr id="17413" name="מציין מיקום תוכן 3" descr="balanc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381000"/>
            <a:ext cx="2133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תוכן 3"/>
          <p:cNvSpPr>
            <a:spLocks noGrp="1"/>
          </p:cNvSpPr>
          <p:nvPr>
            <p:ph sz="half" idx="2"/>
          </p:nvPr>
        </p:nvSpPr>
        <p:spPr>
          <a:xfrm>
            <a:off x="6172200" y="2514601"/>
            <a:ext cx="4191000" cy="3840163"/>
          </a:xfrm>
        </p:spPr>
        <p:txBody>
          <a:bodyPr>
            <a:normAutofit/>
          </a:bodyPr>
          <a:lstStyle/>
          <a:p>
            <a:pPr>
              <a:buFont typeface="Wingdings 2" pitchFamily="18" charset="2"/>
              <a:buNone/>
            </a:pPr>
            <a:r>
              <a:rPr lang="he-IL" altLang="he-IL" sz="2400" dirty="0">
                <a:latin typeface="Sakkal Majalla" panose="02000000000000000000" pitchFamily="2" charset="-78"/>
              </a:rPr>
              <a:t>	</a:t>
            </a:r>
            <a:r>
              <a:rPr lang="ar-JO" altLang="he-IL" sz="2400" b="1" dirty="0">
                <a:latin typeface="Sakkal Majalla" panose="02000000000000000000" pitchFamily="2" charset="-78"/>
                <a:ea typeface="Majalla UI"/>
                <a:cs typeface="Sakkal Majalla" panose="02000000000000000000" pitchFamily="2" charset="-78"/>
              </a:rPr>
              <a:t> يكتب </a:t>
            </a:r>
            <a:r>
              <a:rPr lang="ar-SA" altLang="he-IL" sz="2400" b="1" dirty="0">
                <a:latin typeface="Sakkal Majalla" panose="02000000000000000000" pitchFamily="2" charset="-78"/>
                <a:ea typeface="Majalla UI"/>
                <a:cs typeface="Sakkal Majalla" panose="02000000000000000000" pitchFamily="2" charset="-78"/>
              </a:rPr>
              <a:t>إياد</a:t>
            </a:r>
            <a:r>
              <a:rPr lang="ar-JO" altLang="he-IL" sz="2400" b="1" dirty="0">
                <a:latin typeface="Sakkal Majalla" panose="02000000000000000000" pitchFamily="2" charset="-78"/>
                <a:ea typeface="Majalla UI"/>
                <a:cs typeface="Sakkal Majalla" panose="02000000000000000000" pitchFamily="2" charset="-78"/>
              </a:rPr>
              <a:t> ابن ال</a:t>
            </a:r>
            <a:r>
              <a:rPr lang="ar-SA" altLang="he-IL" sz="2400" b="1" dirty="0">
                <a:latin typeface="Sakkal Majalla" panose="02000000000000000000" pitchFamily="2" charset="-78"/>
                <a:ea typeface="Majalla UI"/>
                <a:cs typeface="Sakkal Majalla" panose="02000000000000000000" pitchFamily="2" charset="-78"/>
              </a:rPr>
              <a:t>ـ </a:t>
            </a:r>
            <a:r>
              <a:rPr lang="ar-JO" altLang="he-IL" sz="2400" b="1" dirty="0">
                <a:latin typeface="Sakkal Majalla" panose="02000000000000000000" pitchFamily="2" charset="-78"/>
                <a:ea typeface="Majalla UI"/>
                <a:cs typeface="Sakkal Majalla" panose="02000000000000000000" pitchFamily="2" charset="-78"/>
              </a:rPr>
              <a:t>14 عامًا مذكّرات يوميّة شخصيّة يحتفظ بها في غرفته. </a:t>
            </a:r>
            <a:r>
              <a:rPr lang="ar-SA" altLang="he-IL" sz="2400" b="1" dirty="0">
                <a:latin typeface="Sakkal Majalla" panose="02000000000000000000" pitchFamily="2" charset="-78"/>
                <a:ea typeface="Majalla UI"/>
                <a:cs typeface="Sakkal Majalla" panose="02000000000000000000" pitchFamily="2" charset="-78"/>
              </a:rPr>
              <a:t>إياد</a:t>
            </a:r>
            <a:r>
              <a:rPr lang="ar-JO" altLang="he-IL" sz="2400" b="1" dirty="0">
                <a:latin typeface="Sakkal Majalla" panose="02000000000000000000" pitchFamily="2" charset="-78"/>
                <a:ea typeface="Majalla UI"/>
                <a:cs typeface="Sakkal Majalla" panose="02000000000000000000" pitchFamily="2" charset="-78"/>
              </a:rPr>
              <a:t> مكتئب للغاية في الفترة الأخيرة، وهو يكاد لا يغادر البيت، ولا يرغب في الحديث مع أيّ أحد.</a:t>
            </a:r>
            <a:r>
              <a:rPr lang="he-IL" altLang="he-IL" sz="2400" b="1" dirty="0">
                <a:latin typeface="Sakkal Majalla" panose="02000000000000000000" pitchFamily="2" charset="-78"/>
              </a:rPr>
              <a:t> </a:t>
            </a:r>
            <a:r>
              <a:rPr lang="ar-JO" altLang="he-IL" sz="2400" b="1" dirty="0">
                <a:latin typeface="Sakkal Majalla" panose="02000000000000000000" pitchFamily="2" charset="-78"/>
                <a:ea typeface="Majalla UI"/>
                <a:cs typeface="Sakkal Majalla" panose="02000000000000000000" pitchFamily="2" charset="-78"/>
              </a:rPr>
              <a:t>قرّر والد </a:t>
            </a:r>
            <a:r>
              <a:rPr lang="ar-SA" altLang="he-IL" sz="2400" b="1" dirty="0">
                <a:latin typeface="Sakkal Majalla" panose="02000000000000000000" pitchFamily="2" charset="-78"/>
                <a:ea typeface="Majalla UI"/>
                <a:cs typeface="Sakkal Majalla" panose="02000000000000000000" pitchFamily="2" charset="-78"/>
              </a:rPr>
              <a:t>إياد</a:t>
            </a:r>
            <a:r>
              <a:rPr lang="ar-JO" altLang="he-IL" sz="2400" b="1" dirty="0">
                <a:latin typeface="Sakkal Majalla" panose="02000000000000000000" pitchFamily="2" charset="-78"/>
                <a:ea typeface="Majalla UI"/>
                <a:cs typeface="Sakkal Majalla" panose="02000000000000000000" pitchFamily="2" charset="-78"/>
              </a:rPr>
              <a:t> قراءة مذكّراته وأن</a:t>
            </a:r>
            <a:r>
              <a:rPr lang="he-IL" altLang="he-IL" sz="2400" b="1" dirty="0">
                <a:latin typeface="Sakkal Majalla" panose="02000000000000000000" pitchFamily="2" charset="-78"/>
              </a:rPr>
              <a:t> </a:t>
            </a:r>
            <a:r>
              <a:rPr lang="ar-JO" altLang="he-IL" sz="2400" b="1" dirty="0">
                <a:latin typeface="Sakkal Majalla" panose="02000000000000000000" pitchFamily="2" charset="-78"/>
                <a:ea typeface="Majalla UI"/>
                <a:cs typeface="Sakkal Majalla" panose="02000000000000000000" pitchFamily="2" charset="-78"/>
              </a:rPr>
              <a:t>يحاول</a:t>
            </a:r>
            <a:r>
              <a:rPr lang="he-IL" altLang="he-IL" sz="2400" b="1" dirty="0">
                <a:latin typeface="Sakkal Majalla" panose="02000000000000000000" pitchFamily="2" charset="-78"/>
              </a:rPr>
              <a:t> </a:t>
            </a:r>
            <a:r>
              <a:rPr lang="ar-JO" altLang="he-IL" sz="2400" b="1" dirty="0">
                <a:latin typeface="Sakkal Majalla" panose="02000000000000000000" pitchFamily="2" charset="-78"/>
                <a:ea typeface="Majalla UI"/>
                <a:cs typeface="Sakkal Majalla" panose="02000000000000000000" pitchFamily="2" charset="-78"/>
              </a:rPr>
              <a:t>فهم الحالة النفسيّة لابنه. </a:t>
            </a:r>
            <a:endParaRPr lang="en-US" altLang="he-IL" sz="2400" b="1" dirty="0">
              <a:latin typeface="Sakkal Majalla" panose="02000000000000000000" pitchFamily="2" charset="-78"/>
              <a:cs typeface="Sakkal Majalla" panose="02000000000000000000" pitchFamily="2" charset="-78"/>
            </a:endParaRPr>
          </a:p>
          <a:p>
            <a:endParaRPr lang="he-IL" altLang="he-IL" sz="2400" dirty="0" smtClean="0">
              <a:latin typeface="Sakkal Majalla" panose="02000000000000000000" pitchFamily="2" charset="-78"/>
            </a:endParaRPr>
          </a:p>
        </p:txBody>
      </p:sp>
      <p:sp>
        <p:nvSpPr>
          <p:cNvPr id="17410" name="כותרת 1"/>
          <p:cNvSpPr>
            <a:spLocks noGrp="1"/>
          </p:cNvSpPr>
          <p:nvPr>
            <p:ph type="title"/>
          </p:nvPr>
        </p:nvSpPr>
        <p:spPr>
          <a:xfrm>
            <a:off x="1981200" y="704850"/>
            <a:ext cx="8229600" cy="1143000"/>
          </a:xfrm>
        </p:spPr>
        <p:txBody>
          <a:bodyPr>
            <a:normAutofit fontScale="90000"/>
          </a:bodyPr>
          <a:lstStyle/>
          <a:p>
            <a:pPr algn="ctr"/>
            <a:r>
              <a:rPr lang="ar-JO" altLang="he-IL" b="1" dirty="0"/>
              <a:t>الموازنة بين الحقوق</a:t>
            </a:r>
            <a:r>
              <a:rPr lang="he-IL" altLang="he-IL" b="1" dirty="0"/>
              <a:t>: </a:t>
            </a:r>
            <a:br>
              <a:rPr lang="he-IL" altLang="he-IL" b="1" dirty="0"/>
            </a:br>
            <a:r>
              <a:rPr lang="ar-SA" altLang="he-IL" b="1" dirty="0"/>
              <a:t>دراسة </a:t>
            </a:r>
            <a:r>
              <a:rPr lang="ar-JO" altLang="he-IL" b="1" dirty="0"/>
              <a:t>حال</a:t>
            </a:r>
            <a:r>
              <a:rPr lang="ar-SA" altLang="he-IL" b="1" dirty="0"/>
              <a:t>ة</a:t>
            </a:r>
            <a:endParaRPr lang="he-IL" altLang="he-IL" sz="3200" dirty="0"/>
          </a:p>
        </p:txBody>
      </p:sp>
    </p:spTree>
    <p:extLst>
      <p:ext uri="{BB962C8B-B14F-4D97-AF65-F5344CB8AC3E}">
        <p14:creationId xmlns:p14="http://schemas.microsoft.com/office/powerpoint/2010/main" val="12693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מציין מיקום תוכן 2"/>
          <p:cNvSpPr>
            <a:spLocks noGrp="1"/>
          </p:cNvSpPr>
          <p:nvPr>
            <p:ph sz="half" idx="1"/>
          </p:nvPr>
        </p:nvSpPr>
        <p:spPr>
          <a:xfrm>
            <a:off x="1981200" y="2590801"/>
            <a:ext cx="4038600" cy="3763963"/>
          </a:xfrm>
        </p:spPr>
        <p:txBody>
          <a:bodyPr>
            <a:normAutofit/>
          </a:bodyPr>
          <a:lstStyle/>
          <a:p>
            <a:r>
              <a:rPr lang="ar-JO" altLang="he-IL" sz="2800" dirty="0">
                <a:latin typeface="Sakkal Majalla" panose="02000000000000000000" pitchFamily="2" charset="-78"/>
                <a:ea typeface="Majalla UI"/>
                <a:cs typeface="Sakkal Majalla" panose="02000000000000000000" pitchFamily="2" charset="-78"/>
              </a:rPr>
              <a:t>ما هو حقّ الطفل الذي تمّ انتهاكه؟ </a:t>
            </a:r>
            <a:endParaRPr lang="he-IL" altLang="he-IL" sz="2800" dirty="0">
              <a:latin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 ما هو الحقّ الذي يتمّ انتهاك حقّ الطفل</a:t>
            </a:r>
            <a:r>
              <a:rPr lang="ar-SA" altLang="he-IL" sz="2800" dirty="0">
                <a:latin typeface="Sakkal Majalla" panose="02000000000000000000" pitchFamily="2" charset="-78"/>
                <a:ea typeface="Majalla UI"/>
                <a:cs typeface="Sakkal Majalla" panose="02000000000000000000" pitchFamily="2" charset="-78"/>
              </a:rPr>
              <a:t> باسمه</a:t>
            </a:r>
            <a:r>
              <a:rPr lang="ar-JO" altLang="he-IL" sz="2800" dirty="0">
                <a:latin typeface="Sakkal Majalla" panose="02000000000000000000" pitchFamily="2" charset="-78"/>
                <a:ea typeface="Majalla UI"/>
                <a:cs typeface="Sakkal Majalla" panose="02000000000000000000" pitchFamily="2" charset="-78"/>
              </a:rPr>
              <a:t>؟ </a:t>
            </a:r>
            <a:endParaRPr lang="he-IL" altLang="he-IL" sz="2800" dirty="0">
              <a:latin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 هل، حسب رأيكم، هناك موازنة بين الحقوق؟ </a:t>
            </a:r>
            <a:endParaRPr lang="he-IL" altLang="he-IL" sz="2800" dirty="0">
              <a:latin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 هل يمكن التفكير في حلّ آخر؟ </a:t>
            </a:r>
            <a:endParaRPr lang="en-US" altLang="he-IL" sz="2800" dirty="0">
              <a:latin typeface="Sakkal Majalla" panose="02000000000000000000" pitchFamily="2" charset="-78"/>
              <a:cs typeface="Sakkal Majalla" panose="02000000000000000000" pitchFamily="2" charset="-78"/>
            </a:endParaRPr>
          </a:p>
          <a:p>
            <a:endParaRPr lang="he-IL" altLang="he-IL" sz="2800" dirty="0" smtClean="0">
              <a:latin typeface="Sakkal Majalla" panose="02000000000000000000" pitchFamily="2" charset="-78"/>
            </a:endParaRPr>
          </a:p>
        </p:txBody>
      </p:sp>
      <p:sp>
        <p:nvSpPr>
          <p:cNvPr id="4" name="מציין מיקום תוכן 3"/>
          <p:cNvSpPr>
            <a:spLocks noGrp="1"/>
          </p:cNvSpPr>
          <p:nvPr>
            <p:ph sz="half" idx="2"/>
          </p:nvPr>
        </p:nvSpPr>
        <p:spPr>
          <a:xfrm>
            <a:off x="6172200" y="2514601"/>
            <a:ext cx="4191000" cy="3840163"/>
          </a:xfrm>
        </p:spPr>
        <p:txBody>
          <a:bodyPr>
            <a:normAutofit/>
          </a:bodyPr>
          <a:lstStyle/>
          <a:p>
            <a:pPr>
              <a:buFont typeface="Wingdings 2" panose="05020102010507070707" pitchFamily="18" charset="2"/>
              <a:buNone/>
            </a:pPr>
            <a:r>
              <a:rPr lang="he-IL" altLang="he-IL" sz="2800" dirty="0">
                <a:latin typeface="Sakkal Majalla" panose="02000000000000000000" pitchFamily="2" charset="-78"/>
              </a:rPr>
              <a:t>	</a:t>
            </a:r>
            <a:r>
              <a:rPr lang="ar-JO" altLang="he-IL" sz="2800" dirty="0">
                <a:latin typeface="Sakkal Majalla" panose="02000000000000000000" pitchFamily="2" charset="-78"/>
                <a:ea typeface="Majalla UI"/>
                <a:cs typeface="Sakkal Majalla" panose="02000000000000000000" pitchFamily="2" charset="-78"/>
              </a:rPr>
              <a:t> </a:t>
            </a:r>
            <a:r>
              <a:rPr lang="ar-JO" altLang="he-IL" sz="2800" b="1" dirty="0">
                <a:latin typeface="Sakkal Majalla" panose="02000000000000000000" pitchFamily="2" charset="-78"/>
                <a:ea typeface="Majalla UI"/>
                <a:cs typeface="Sakkal Majalla" panose="02000000000000000000" pitchFamily="2" charset="-78"/>
              </a:rPr>
              <a:t>في أعقاب ازدياد حالات العنف في المدرسة تقرّر إجراء تفتيش في حقائب التلاميذ ووضع كاميرات في الصفوف والمراحيض.</a:t>
            </a:r>
            <a:r>
              <a:rPr lang="he-IL" altLang="he-IL" sz="2800" b="1" dirty="0">
                <a:latin typeface="Sakkal Majalla" panose="02000000000000000000" pitchFamily="2" charset="-78"/>
              </a:rPr>
              <a:t> </a:t>
            </a:r>
            <a:r>
              <a:rPr lang="ar-SA" altLang="he-IL" sz="2800" b="1" dirty="0">
                <a:latin typeface="Sakkal Majalla" panose="02000000000000000000" pitchFamily="2" charset="-78"/>
                <a:ea typeface="Majalla UI"/>
                <a:cs typeface="Sakkal Majalla" panose="02000000000000000000" pitchFamily="2" charset="-78"/>
              </a:rPr>
              <a:t>رنا</a:t>
            </a:r>
            <a:r>
              <a:rPr lang="ar-JO" altLang="he-IL" sz="2800" b="1" dirty="0">
                <a:latin typeface="Sakkal Majalla" panose="02000000000000000000" pitchFamily="2" charset="-78"/>
                <a:ea typeface="Majalla UI"/>
                <a:cs typeface="Sakkal Majalla" panose="02000000000000000000" pitchFamily="2" charset="-78"/>
              </a:rPr>
              <a:t> غير مستعدّة لأن يفتّش أحدٌ حقيبتها، وأن يقوموا بتصويرها طيلة الوقت. </a:t>
            </a:r>
            <a:endParaRPr lang="he-IL" altLang="he-IL" dirty="0" smtClean="0">
              <a:latin typeface="Sakkal Majalla" panose="02000000000000000000" pitchFamily="2" charset="-78"/>
            </a:endParaRPr>
          </a:p>
        </p:txBody>
      </p:sp>
      <p:pic>
        <p:nvPicPr>
          <p:cNvPr id="18437" name="מציין מיקום תוכן 3" descr="balanc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381000"/>
            <a:ext cx="2133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כותרת 1"/>
          <p:cNvSpPr>
            <a:spLocks noGrp="1"/>
          </p:cNvSpPr>
          <p:nvPr>
            <p:ph type="title"/>
          </p:nvPr>
        </p:nvSpPr>
        <p:spPr>
          <a:xfrm>
            <a:off x="1981200" y="704850"/>
            <a:ext cx="8229600" cy="1143000"/>
          </a:xfrm>
        </p:spPr>
        <p:txBody>
          <a:bodyPr>
            <a:normAutofit fontScale="90000"/>
          </a:bodyPr>
          <a:lstStyle/>
          <a:p>
            <a:pPr algn="ctr"/>
            <a:r>
              <a:rPr lang="ar-JO" altLang="he-IL" b="1" dirty="0"/>
              <a:t>الموازنة بين الحقوق: </a:t>
            </a:r>
            <a:r>
              <a:rPr lang="he-IL" altLang="he-IL" b="1" dirty="0"/>
              <a:t/>
            </a:r>
            <a:br>
              <a:rPr lang="he-IL" altLang="he-IL" b="1" dirty="0"/>
            </a:br>
            <a:r>
              <a:rPr lang="ar-JO" altLang="he-IL" b="1" dirty="0"/>
              <a:t> </a:t>
            </a:r>
            <a:r>
              <a:rPr lang="ar-SA" altLang="he-IL" b="1" dirty="0"/>
              <a:t>دراسة </a:t>
            </a:r>
            <a:r>
              <a:rPr lang="ar-JO" altLang="he-IL" b="1" dirty="0"/>
              <a:t>حال</a:t>
            </a:r>
            <a:r>
              <a:rPr lang="ar-SA" altLang="he-IL" b="1" dirty="0"/>
              <a:t>ة</a:t>
            </a:r>
            <a:endParaRPr lang="he-IL" altLang="he-IL" sz="3200" dirty="0"/>
          </a:p>
        </p:txBody>
      </p:sp>
    </p:spTree>
    <p:extLst>
      <p:ext uri="{BB962C8B-B14F-4D97-AF65-F5344CB8AC3E}">
        <p14:creationId xmlns:p14="http://schemas.microsoft.com/office/powerpoint/2010/main" val="51908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מציין מיקום תוכן 2"/>
          <p:cNvSpPr>
            <a:spLocks noGrp="1"/>
          </p:cNvSpPr>
          <p:nvPr>
            <p:ph sz="half" idx="1"/>
          </p:nvPr>
        </p:nvSpPr>
        <p:spPr>
          <a:xfrm>
            <a:off x="1981200" y="2590801"/>
            <a:ext cx="4038600" cy="3763963"/>
          </a:xfrm>
        </p:spPr>
        <p:txBody>
          <a:bodyPr>
            <a:normAutofit/>
          </a:bodyPr>
          <a:lstStyle/>
          <a:p>
            <a:r>
              <a:rPr lang="ar-JO" altLang="he-IL" sz="2400" dirty="0">
                <a:ea typeface="Majalla UI"/>
              </a:rPr>
              <a:t>ما هو حقّ الطفل الذي تمّ انتهاكه؟ </a:t>
            </a:r>
            <a:endParaRPr lang="he-IL" altLang="he-IL" sz="2400" dirty="0"/>
          </a:p>
          <a:p>
            <a:r>
              <a:rPr lang="ar-JO" altLang="he-IL" sz="2400" dirty="0">
                <a:ea typeface="Majalla UI"/>
              </a:rPr>
              <a:t> ما هو الحقّ الذي يتمّ انتهاك حقّ الطفل</a:t>
            </a:r>
            <a:r>
              <a:rPr lang="ar-SA" altLang="he-IL" sz="2400" dirty="0">
                <a:ea typeface="Majalla UI"/>
              </a:rPr>
              <a:t> باسمه</a:t>
            </a:r>
            <a:r>
              <a:rPr lang="ar-JO" altLang="he-IL" sz="2400" dirty="0">
                <a:ea typeface="Majalla UI"/>
              </a:rPr>
              <a:t>؟ </a:t>
            </a:r>
            <a:endParaRPr lang="he-IL" altLang="he-IL" sz="2400" dirty="0"/>
          </a:p>
          <a:p>
            <a:r>
              <a:rPr lang="ar-JO" altLang="he-IL" sz="2400" dirty="0">
                <a:ea typeface="Majalla UI"/>
              </a:rPr>
              <a:t> هل، حسب رأيكم، هناك موازنة بين الحقوق؟ </a:t>
            </a:r>
            <a:endParaRPr lang="he-IL" altLang="he-IL" sz="2400" dirty="0"/>
          </a:p>
          <a:p>
            <a:r>
              <a:rPr lang="ar-JO" altLang="he-IL" sz="2400" dirty="0">
                <a:ea typeface="Majalla UI"/>
              </a:rPr>
              <a:t> هل يمكن التفكير في حلّ آخر؟ </a:t>
            </a:r>
            <a:endParaRPr lang="en-US" altLang="he-IL" sz="2400" dirty="0"/>
          </a:p>
          <a:p>
            <a:endParaRPr lang="he-IL" altLang="he-IL" sz="2400" dirty="0" smtClean="0"/>
          </a:p>
        </p:txBody>
      </p:sp>
      <p:sp>
        <p:nvSpPr>
          <p:cNvPr id="4" name="מציין מיקום תוכן 3"/>
          <p:cNvSpPr>
            <a:spLocks noGrp="1"/>
          </p:cNvSpPr>
          <p:nvPr>
            <p:ph sz="half" idx="2"/>
          </p:nvPr>
        </p:nvSpPr>
        <p:spPr>
          <a:xfrm>
            <a:off x="6019800" y="2286001"/>
            <a:ext cx="4495800" cy="4068763"/>
          </a:xfrm>
        </p:spPr>
        <p:txBody>
          <a:bodyPr>
            <a:normAutofit/>
          </a:bodyPr>
          <a:lstStyle/>
          <a:p>
            <a:pPr>
              <a:buFont typeface="Wingdings 2" panose="05020102010507070707" pitchFamily="18" charset="2"/>
              <a:buNone/>
            </a:pPr>
            <a:r>
              <a:rPr lang="he-IL" altLang="he-IL" sz="2800" dirty="0">
                <a:latin typeface="Sakkal Majalla" panose="02000000000000000000" pitchFamily="2" charset="-78"/>
              </a:rPr>
              <a:t>	</a:t>
            </a:r>
            <a:r>
              <a:rPr lang="ar-SA" altLang="he-IL" sz="2800" dirty="0">
                <a:latin typeface="Sakkal Majalla" panose="02000000000000000000" pitchFamily="2" charset="-78"/>
                <a:ea typeface="Majalla UI"/>
                <a:cs typeface="Sakkal Majalla" panose="02000000000000000000" pitchFamily="2" charset="-78"/>
              </a:rPr>
              <a:t>مريم</a:t>
            </a:r>
            <a:r>
              <a:rPr lang="ar-JO" altLang="he-IL" sz="2800" dirty="0">
                <a:latin typeface="Sakkal Majalla" panose="02000000000000000000" pitchFamily="2" charset="-78"/>
                <a:ea typeface="Majalla UI"/>
                <a:cs typeface="Sakkal Majalla" panose="02000000000000000000" pitchFamily="2" charset="-78"/>
              </a:rPr>
              <a:t> في الثالثة من العمر. والداها عضوان في جماعة دينيّة تؤمن بأنّه يمنع تطعيم الأطفال، أو إعطائهم أيّ دواء، وإنّما معالجتهم بموادّ طبيعيّة فقط. تنصح وزارة الصحّة بتطعيم الأطفال ضدّ الأمراض الخطيرة، لكنّ والديّ </a:t>
            </a:r>
            <a:r>
              <a:rPr lang="ar-SA" altLang="he-IL" sz="2800" dirty="0">
                <a:latin typeface="Sakkal Majalla" panose="02000000000000000000" pitchFamily="2" charset="-78"/>
                <a:ea typeface="Majalla UI"/>
                <a:cs typeface="Sakkal Majalla" panose="02000000000000000000" pitchFamily="2" charset="-78"/>
              </a:rPr>
              <a:t>مريم</a:t>
            </a:r>
            <a:r>
              <a:rPr lang="ar-JO" altLang="he-IL" sz="2800" dirty="0">
                <a:latin typeface="Sakkal Majalla" panose="02000000000000000000" pitchFamily="2" charset="-78"/>
                <a:ea typeface="Majalla UI"/>
                <a:cs typeface="Sakkal Majalla" panose="02000000000000000000" pitchFamily="2" charset="-78"/>
              </a:rPr>
              <a:t> يرفضان ويدّعيان أنّ من حقّهما تربية ابنتهما وفقًا لمعتقداتهما. </a:t>
            </a:r>
            <a:endParaRPr lang="en-US" altLang="he-IL" sz="2800" dirty="0">
              <a:latin typeface="Sakkal Majalla" panose="02000000000000000000" pitchFamily="2" charset="-78"/>
              <a:cs typeface="Sakkal Majalla" panose="02000000000000000000" pitchFamily="2" charset="-78"/>
            </a:endParaRPr>
          </a:p>
          <a:p>
            <a:pPr>
              <a:buFont typeface="Wingdings 2" panose="05020102010507070707" pitchFamily="18" charset="2"/>
              <a:buNone/>
            </a:pPr>
            <a:endParaRPr lang="he-IL" altLang="he-IL" dirty="0" smtClean="0">
              <a:latin typeface="Sakkal Majalla" panose="02000000000000000000" pitchFamily="2" charset="-78"/>
            </a:endParaRPr>
          </a:p>
        </p:txBody>
      </p:sp>
      <p:pic>
        <p:nvPicPr>
          <p:cNvPr id="19461" name="מציין מיקום תוכן 3" descr="balanc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381000"/>
            <a:ext cx="2133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כותרת 1"/>
          <p:cNvSpPr>
            <a:spLocks noGrp="1"/>
          </p:cNvSpPr>
          <p:nvPr>
            <p:ph type="title"/>
          </p:nvPr>
        </p:nvSpPr>
        <p:spPr>
          <a:xfrm>
            <a:off x="1981200" y="704850"/>
            <a:ext cx="8229600" cy="1143000"/>
          </a:xfrm>
        </p:spPr>
        <p:txBody>
          <a:bodyPr>
            <a:normAutofit fontScale="90000"/>
          </a:bodyPr>
          <a:lstStyle/>
          <a:p>
            <a:pPr algn="ctr"/>
            <a:r>
              <a:rPr lang="ar-JO" altLang="he-IL" b="1" dirty="0"/>
              <a:t> الموازنة بين الحقوق:</a:t>
            </a:r>
            <a:r>
              <a:rPr lang="he-IL" altLang="he-IL" b="1" dirty="0"/>
              <a:t/>
            </a:r>
            <a:br>
              <a:rPr lang="he-IL" altLang="he-IL" b="1" dirty="0"/>
            </a:br>
            <a:r>
              <a:rPr lang="ar-JO" altLang="he-IL" b="1" dirty="0"/>
              <a:t> </a:t>
            </a:r>
            <a:r>
              <a:rPr lang="ar-SA" altLang="he-IL" b="1" dirty="0"/>
              <a:t>دراسة </a:t>
            </a:r>
            <a:r>
              <a:rPr lang="ar-JO" altLang="he-IL" b="1" dirty="0"/>
              <a:t>حال</a:t>
            </a:r>
            <a:r>
              <a:rPr lang="ar-SA" altLang="he-IL" b="1" dirty="0"/>
              <a:t>ة</a:t>
            </a:r>
            <a:endParaRPr lang="he-IL" altLang="he-IL" sz="3200" dirty="0"/>
          </a:p>
        </p:txBody>
      </p:sp>
    </p:spTree>
    <p:extLst>
      <p:ext uri="{BB962C8B-B14F-4D97-AF65-F5344CB8AC3E}">
        <p14:creationId xmlns:p14="http://schemas.microsoft.com/office/powerpoint/2010/main" val="4188955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מציין מיקום תוכן 2"/>
          <p:cNvSpPr>
            <a:spLocks noGrp="1"/>
          </p:cNvSpPr>
          <p:nvPr>
            <p:ph sz="half" idx="1"/>
          </p:nvPr>
        </p:nvSpPr>
        <p:spPr>
          <a:xfrm>
            <a:off x="1981200" y="2590801"/>
            <a:ext cx="4038600" cy="3763963"/>
          </a:xfrm>
        </p:spPr>
        <p:txBody>
          <a:bodyPr>
            <a:normAutofit/>
          </a:bodyPr>
          <a:lstStyle/>
          <a:p>
            <a:pPr>
              <a:defRPr/>
            </a:pPr>
            <a:r>
              <a:rPr lang="ar-JO" altLang="he-IL" sz="2400" dirty="0">
                <a:latin typeface="Sakkal Majalla" panose="02000000000000000000" pitchFamily="2" charset="-78"/>
                <a:cs typeface="Sakkal Majalla" panose="02000000000000000000" pitchFamily="2" charset="-78"/>
              </a:rPr>
              <a:t>ما هو حقّ الطفل الذي تمّ انتهاكه؟ </a:t>
            </a:r>
            <a:endParaRPr lang="he-IL" altLang="he-IL" sz="2400" dirty="0">
              <a:latin typeface="Sakkal Majalla" panose="02000000000000000000" pitchFamily="2" charset="-78"/>
            </a:endParaRPr>
          </a:p>
          <a:p>
            <a:pPr>
              <a:defRPr/>
            </a:pPr>
            <a:r>
              <a:rPr lang="ar-JO" altLang="he-IL" sz="2400" dirty="0">
                <a:latin typeface="Sakkal Majalla" panose="02000000000000000000" pitchFamily="2" charset="-78"/>
                <a:cs typeface="Sakkal Majalla" panose="02000000000000000000" pitchFamily="2" charset="-78"/>
              </a:rPr>
              <a:t> ما هو الحقّ الذي يتمّ انتهاك حقّ الطفل</a:t>
            </a:r>
            <a:r>
              <a:rPr lang="ar-SA" altLang="he-IL" sz="2400" dirty="0">
                <a:latin typeface="Sakkal Majalla" panose="02000000000000000000" pitchFamily="2" charset="-78"/>
                <a:cs typeface="Sakkal Majalla" panose="02000000000000000000" pitchFamily="2" charset="-78"/>
              </a:rPr>
              <a:t> باسمه</a:t>
            </a:r>
            <a:r>
              <a:rPr lang="ar-JO" altLang="he-IL" sz="2400" dirty="0">
                <a:latin typeface="Sakkal Majalla" panose="02000000000000000000" pitchFamily="2" charset="-78"/>
                <a:cs typeface="Sakkal Majalla" panose="02000000000000000000" pitchFamily="2" charset="-78"/>
              </a:rPr>
              <a:t>؟ </a:t>
            </a:r>
            <a:endParaRPr lang="he-IL" altLang="he-IL" sz="2400" dirty="0">
              <a:latin typeface="Sakkal Majalla" panose="02000000000000000000" pitchFamily="2" charset="-78"/>
            </a:endParaRPr>
          </a:p>
          <a:p>
            <a:pPr>
              <a:defRPr/>
            </a:pPr>
            <a:r>
              <a:rPr lang="ar-JO" altLang="he-IL" sz="2400" dirty="0">
                <a:latin typeface="Sakkal Majalla" panose="02000000000000000000" pitchFamily="2" charset="-78"/>
                <a:cs typeface="Sakkal Majalla" panose="02000000000000000000" pitchFamily="2" charset="-78"/>
              </a:rPr>
              <a:t> هل، حسب رأيكم، هناك موازنة بين الحقوق؟ </a:t>
            </a:r>
            <a:endParaRPr lang="he-IL" altLang="he-IL" sz="2400" dirty="0">
              <a:latin typeface="Sakkal Majalla" panose="02000000000000000000" pitchFamily="2" charset="-78"/>
            </a:endParaRPr>
          </a:p>
          <a:p>
            <a:pPr>
              <a:defRPr/>
            </a:pPr>
            <a:r>
              <a:rPr lang="ar-JO" altLang="he-IL" sz="2400" dirty="0">
                <a:latin typeface="Sakkal Majalla" panose="02000000000000000000" pitchFamily="2" charset="-78"/>
                <a:cs typeface="Sakkal Majalla" panose="02000000000000000000" pitchFamily="2" charset="-78"/>
              </a:rPr>
              <a:t> هل يمكن التفكير في حلّ آخر؟ </a:t>
            </a:r>
            <a:endParaRPr lang="en-US" altLang="he-IL" sz="2400" dirty="0">
              <a:latin typeface="Sakkal Majalla" panose="02000000000000000000" pitchFamily="2" charset="-78"/>
              <a:cs typeface="Sakkal Majalla" panose="02000000000000000000" pitchFamily="2" charset="-78"/>
            </a:endParaRPr>
          </a:p>
          <a:p>
            <a:endParaRPr lang="he-IL" altLang="he-IL" sz="2400" dirty="0" smtClean="0">
              <a:latin typeface="Sakkal Majalla" panose="02000000000000000000" pitchFamily="2" charset="-78"/>
            </a:endParaRPr>
          </a:p>
        </p:txBody>
      </p:sp>
      <p:sp>
        <p:nvSpPr>
          <p:cNvPr id="4" name="מציין מיקום תוכן 3"/>
          <p:cNvSpPr>
            <a:spLocks noGrp="1"/>
          </p:cNvSpPr>
          <p:nvPr>
            <p:ph sz="half" idx="2"/>
          </p:nvPr>
        </p:nvSpPr>
        <p:spPr>
          <a:xfrm>
            <a:off x="6019800" y="2895601"/>
            <a:ext cx="4495800" cy="3459163"/>
          </a:xfrm>
        </p:spPr>
        <p:txBody>
          <a:bodyPr/>
          <a:lstStyle/>
          <a:p>
            <a:pPr>
              <a:buFont typeface="Wingdings 2" pitchFamily="18" charset="2"/>
              <a:buNone/>
            </a:pPr>
            <a:r>
              <a:rPr lang="he-IL" altLang="he-IL" sz="2800" dirty="0">
                <a:latin typeface="Sakkal Majalla" panose="02000000000000000000" pitchFamily="2" charset="-78"/>
              </a:rPr>
              <a:t>	</a:t>
            </a:r>
            <a:r>
              <a:rPr lang="ar-SA" altLang="he-IL" sz="2800" dirty="0">
                <a:latin typeface="Sakkal Majalla" panose="02000000000000000000" pitchFamily="2" charset="-78"/>
                <a:ea typeface="Majalla UI"/>
                <a:cs typeface="Sakkal Majalla" panose="02000000000000000000" pitchFamily="2" charset="-78"/>
              </a:rPr>
              <a:t>عزيز</a:t>
            </a:r>
            <a:r>
              <a:rPr lang="ar-JO" altLang="he-IL" sz="2800" dirty="0">
                <a:latin typeface="Sakkal Majalla" panose="02000000000000000000" pitchFamily="2" charset="-78"/>
                <a:ea typeface="Majalla UI"/>
                <a:cs typeface="Sakkal Majalla" panose="02000000000000000000" pitchFamily="2" charset="-78"/>
              </a:rPr>
              <a:t> تلميذ ضعيف، يريد التقدّم لامتحان البچروت، لكنّ إدارة المدرسة لا تريد السماح له بسبب خشيتها من أنّه يقلّل معدّل تحصيل المدرسة ويمسّ بصورة وسمعة المؤسّسة.  </a:t>
            </a:r>
            <a:endParaRPr lang="he-IL" altLang="he-IL" sz="2800" b="1" dirty="0">
              <a:latin typeface="Sakkal Majalla" panose="02000000000000000000" pitchFamily="2" charset="-78"/>
            </a:endParaRPr>
          </a:p>
        </p:txBody>
      </p:sp>
      <p:pic>
        <p:nvPicPr>
          <p:cNvPr id="20485" name="מציין מיקום תוכן 3" descr="balanc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381000"/>
            <a:ext cx="2133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כותרת 1"/>
          <p:cNvSpPr>
            <a:spLocks noGrp="1"/>
          </p:cNvSpPr>
          <p:nvPr>
            <p:ph type="title"/>
          </p:nvPr>
        </p:nvSpPr>
        <p:spPr>
          <a:xfrm>
            <a:off x="1981200" y="704850"/>
            <a:ext cx="8229600" cy="1143000"/>
          </a:xfrm>
        </p:spPr>
        <p:txBody>
          <a:bodyPr>
            <a:normAutofit fontScale="90000"/>
          </a:bodyPr>
          <a:lstStyle/>
          <a:p>
            <a:pPr algn="ctr"/>
            <a:r>
              <a:rPr lang="ar-JO" altLang="he-IL" b="1" dirty="0"/>
              <a:t>الموازنة بين الحقوق:</a:t>
            </a:r>
            <a:r>
              <a:rPr lang="he-IL" altLang="he-IL" b="1" dirty="0"/>
              <a:t/>
            </a:r>
            <a:br>
              <a:rPr lang="he-IL" altLang="he-IL" b="1" dirty="0"/>
            </a:br>
            <a:r>
              <a:rPr lang="ar-JO" altLang="he-IL" b="1" dirty="0"/>
              <a:t> </a:t>
            </a:r>
            <a:r>
              <a:rPr lang="ar-SA" altLang="he-IL" b="1" dirty="0"/>
              <a:t>دراسة </a:t>
            </a:r>
            <a:r>
              <a:rPr lang="ar-JO" altLang="he-IL" b="1" dirty="0"/>
              <a:t>حال</a:t>
            </a:r>
            <a:r>
              <a:rPr lang="ar-SA" altLang="he-IL" b="1" dirty="0"/>
              <a:t>ة</a:t>
            </a:r>
            <a:endParaRPr lang="he-IL" altLang="he-IL" sz="3200" dirty="0"/>
          </a:p>
        </p:txBody>
      </p:sp>
    </p:spTree>
    <p:extLst>
      <p:ext uri="{BB962C8B-B14F-4D97-AF65-F5344CB8AC3E}">
        <p14:creationId xmlns:p14="http://schemas.microsoft.com/office/powerpoint/2010/main" val="2762766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מציין מיקום תוכן 2"/>
          <p:cNvSpPr>
            <a:spLocks noGrp="1"/>
          </p:cNvSpPr>
          <p:nvPr>
            <p:ph sz="half" idx="1"/>
          </p:nvPr>
        </p:nvSpPr>
        <p:spPr>
          <a:xfrm>
            <a:off x="1981200" y="2286001"/>
            <a:ext cx="4038600" cy="3763963"/>
          </a:xfrm>
        </p:spPr>
        <p:txBody>
          <a:bodyPr>
            <a:noAutofit/>
          </a:bodyPr>
          <a:lstStyle/>
          <a:p>
            <a:r>
              <a:rPr lang="ar-JO" altLang="he-IL" sz="2400" dirty="0">
                <a:latin typeface="Sakkal Majalla" panose="02000000000000000000" pitchFamily="2" charset="-78"/>
                <a:ea typeface="Majalla UI"/>
                <a:cs typeface="Sakkal Majalla" panose="02000000000000000000" pitchFamily="2" charset="-78"/>
              </a:rPr>
              <a:t>ما هو حقّ الطفل الذي تمّ انتهاكه؟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ما هو الحقّ الذي يتمّ انتهاك حقّ الطفل</a:t>
            </a:r>
            <a:r>
              <a:rPr lang="ar-SA" altLang="he-IL" sz="2400" dirty="0">
                <a:latin typeface="Sakkal Majalla" panose="02000000000000000000" pitchFamily="2" charset="-78"/>
                <a:ea typeface="Majalla UI"/>
                <a:cs typeface="Sakkal Majalla" panose="02000000000000000000" pitchFamily="2" charset="-78"/>
              </a:rPr>
              <a:t> باسمه</a:t>
            </a:r>
            <a:r>
              <a:rPr lang="ar-JO" altLang="he-IL" sz="2400" dirty="0">
                <a:latin typeface="Sakkal Majalla" panose="02000000000000000000" pitchFamily="2" charset="-78"/>
                <a:ea typeface="Majalla UI"/>
                <a:cs typeface="Sakkal Majalla" panose="02000000000000000000" pitchFamily="2" charset="-78"/>
              </a:rPr>
              <a:t>؟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هل، حسب رأيكم، هناك موازنة بين الحقوق؟ </a:t>
            </a:r>
            <a:endParaRPr lang="he-IL" altLang="he-IL" sz="2400" dirty="0">
              <a:latin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هل يمكن التفكير في حلّ آخر؟ </a:t>
            </a:r>
            <a:endParaRPr lang="en-US" altLang="he-IL" sz="2400" dirty="0">
              <a:latin typeface="Sakkal Majalla" panose="02000000000000000000" pitchFamily="2" charset="-78"/>
              <a:cs typeface="Sakkal Majalla" panose="02000000000000000000" pitchFamily="2" charset="-78"/>
            </a:endParaRPr>
          </a:p>
          <a:p>
            <a:r>
              <a:rPr lang="ar-JO" altLang="he-IL" sz="2400" dirty="0">
                <a:latin typeface="Sakkal Majalla" panose="02000000000000000000" pitchFamily="2" charset="-78"/>
                <a:ea typeface="Majalla UI"/>
                <a:cs typeface="Sakkal Majalla" panose="02000000000000000000" pitchFamily="2" charset="-78"/>
              </a:rPr>
              <a:t> هل يمنع ضرب الأطفال في جميع الأحوال،</a:t>
            </a:r>
            <a:r>
              <a:rPr lang="he-IL" altLang="he-IL" sz="2400" dirty="0">
                <a:latin typeface="Sakkal Majalla" panose="02000000000000000000" pitchFamily="2" charset="-78"/>
              </a:rPr>
              <a:t> </a:t>
            </a:r>
            <a:r>
              <a:rPr lang="ar-JO" altLang="he-IL" sz="2400" dirty="0">
                <a:latin typeface="Sakkal Majalla" panose="02000000000000000000" pitchFamily="2" charset="-78"/>
                <a:ea typeface="Majalla UI"/>
                <a:cs typeface="Sakkal Majalla" panose="02000000000000000000" pitchFamily="2" charset="-78"/>
              </a:rPr>
              <a:t>أم أنّ الضرب قد يكون شرعيًّا أحيانًا؟</a:t>
            </a:r>
            <a:r>
              <a:rPr lang="he-IL" altLang="he-IL" sz="2400" dirty="0">
                <a:latin typeface="Sakkal Majalla" panose="02000000000000000000" pitchFamily="2" charset="-78"/>
              </a:rPr>
              <a:t> </a:t>
            </a:r>
            <a:endParaRPr lang="en-US" altLang="he-IL" sz="2400" dirty="0">
              <a:latin typeface="Sakkal Majalla" panose="02000000000000000000" pitchFamily="2" charset="-78"/>
              <a:cs typeface="Sakkal Majalla" panose="02000000000000000000" pitchFamily="2" charset="-78"/>
            </a:endParaRPr>
          </a:p>
          <a:p>
            <a:endParaRPr lang="en-US" altLang="he-IL" sz="2400" dirty="0" smtClean="0">
              <a:latin typeface="Sakkal Majalla" panose="02000000000000000000" pitchFamily="2" charset="-78"/>
              <a:cs typeface="Sakkal Majalla" panose="02000000000000000000" pitchFamily="2" charset="-78"/>
            </a:endParaRPr>
          </a:p>
          <a:p>
            <a:endParaRPr lang="he-IL" altLang="he-IL" sz="2400" dirty="0" smtClean="0">
              <a:latin typeface="Sakkal Majalla" panose="02000000000000000000" pitchFamily="2" charset="-78"/>
            </a:endParaRPr>
          </a:p>
        </p:txBody>
      </p:sp>
      <p:sp>
        <p:nvSpPr>
          <p:cNvPr id="4" name="מציין מיקום תוכן 3"/>
          <p:cNvSpPr>
            <a:spLocks noGrp="1"/>
          </p:cNvSpPr>
          <p:nvPr>
            <p:ph sz="half" idx="2"/>
          </p:nvPr>
        </p:nvSpPr>
        <p:spPr>
          <a:xfrm>
            <a:off x="6019800" y="2895601"/>
            <a:ext cx="4495800" cy="3459163"/>
          </a:xfrm>
        </p:spPr>
        <p:txBody>
          <a:bodyPr>
            <a:normAutofit/>
          </a:bodyPr>
          <a:lstStyle/>
          <a:p>
            <a:pPr>
              <a:buFont typeface="Wingdings 2" pitchFamily="18" charset="2"/>
              <a:buNone/>
            </a:pPr>
            <a:r>
              <a:rPr lang="he-IL" altLang="he-IL" sz="2800" dirty="0">
                <a:latin typeface="Sakkal Majalla" panose="02000000000000000000" pitchFamily="2" charset="-78"/>
              </a:rPr>
              <a:t>	</a:t>
            </a:r>
            <a:r>
              <a:rPr lang="he-IL" altLang="he-IL" sz="2800" dirty="0">
                <a:latin typeface="Sakkal Majalla" panose="02000000000000000000" pitchFamily="2" charset="-78"/>
              </a:rPr>
              <a:t>	</a:t>
            </a:r>
            <a:r>
              <a:rPr lang="ar-JO" altLang="he-IL" sz="2800" dirty="0">
                <a:latin typeface="Sakkal Majalla" panose="02000000000000000000" pitchFamily="2" charset="-78"/>
                <a:ea typeface="Majalla UI"/>
                <a:cs typeface="Sakkal Majalla" panose="02000000000000000000" pitchFamily="2" charset="-78"/>
              </a:rPr>
              <a:t> يعتدي والد رو</a:t>
            </a:r>
            <a:r>
              <a:rPr lang="ar-SA" altLang="he-IL" sz="2800" dirty="0">
                <a:latin typeface="Sakkal Majalla" panose="02000000000000000000" pitchFamily="2" charset="-78"/>
                <a:ea typeface="Majalla UI"/>
                <a:cs typeface="Sakkal Majalla" panose="02000000000000000000" pitchFamily="2" charset="-78"/>
              </a:rPr>
              <a:t>اد</a:t>
            </a:r>
            <a:r>
              <a:rPr lang="ar-JO" altLang="he-IL" sz="2800" dirty="0">
                <a:latin typeface="Sakkal Majalla" panose="02000000000000000000" pitchFamily="2" charset="-78"/>
                <a:ea typeface="Majalla UI"/>
                <a:cs typeface="Sakkal Majalla" panose="02000000000000000000" pitchFamily="2" charset="-78"/>
              </a:rPr>
              <a:t> عليه بضربه بالحزام عندما يسيء التصرّف أو يتواقح. يبكي رون وهو يشعر بالإهانة، لكنّ والده يقول له أنّه فقط بهذه الطريقة يمكن تربيته، ومعروف أنّ مَن </a:t>
            </a:r>
            <a:r>
              <a:rPr lang="ar-SA" altLang="he-IL" sz="2800" dirty="0">
                <a:latin typeface="Sakkal Majalla" panose="02000000000000000000" pitchFamily="2" charset="-78"/>
                <a:ea typeface="Majalla UI"/>
                <a:cs typeface="Sakkal Majalla" panose="02000000000000000000" pitchFamily="2" charset="-78"/>
              </a:rPr>
              <a:t>"</a:t>
            </a:r>
            <a:r>
              <a:rPr lang="ar-JO" altLang="he-IL" sz="2800" dirty="0">
                <a:latin typeface="Sakkal Majalla" panose="02000000000000000000" pitchFamily="2" charset="-78"/>
                <a:ea typeface="Majalla UI"/>
                <a:cs typeface="Sakkal Majalla" panose="02000000000000000000" pitchFamily="2" charset="-78"/>
              </a:rPr>
              <a:t>لا يضرب ابنه فإنّه يكرهه</a:t>
            </a:r>
            <a:r>
              <a:rPr lang="ar-SA" altLang="he-IL" sz="2800" dirty="0">
                <a:latin typeface="Sakkal Majalla" panose="02000000000000000000" pitchFamily="2" charset="-78"/>
                <a:ea typeface="Majalla UI"/>
                <a:cs typeface="Sakkal Majalla" panose="02000000000000000000" pitchFamily="2" charset="-78"/>
              </a:rPr>
              <a:t>"</a:t>
            </a:r>
            <a:r>
              <a:rPr lang="ar-JO" altLang="he-IL" sz="2800" dirty="0">
                <a:latin typeface="Sakkal Majalla" panose="02000000000000000000" pitchFamily="2" charset="-78"/>
                <a:ea typeface="Majalla UI"/>
                <a:cs typeface="Sakkal Majalla" panose="02000000000000000000" pitchFamily="2" charset="-78"/>
              </a:rPr>
              <a:t>. </a:t>
            </a:r>
            <a:endParaRPr lang="he-IL" altLang="he-IL" sz="2800" b="1" dirty="0">
              <a:latin typeface="Sakkal Majalla" panose="02000000000000000000" pitchFamily="2" charset="-78"/>
            </a:endParaRPr>
          </a:p>
        </p:txBody>
      </p:sp>
      <p:pic>
        <p:nvPicPr>
          <p:cNvPr id="21509" name="מציין מיקום תוכן 3" descr="balanc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381000"/>
            <a:ext cx="21336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כותרת 1"/>
          <p:cNvSpPr>
            <a:spLocks noGrp="1"/>
          </p:cNvSpPr>
          <p:nvPr>
            <p:ph type="title"/>
          </p:nvPr>
        </p:nvSpPr>
        <p:spPr>
          <a:xfrm>
            <a:off x="1981200" y="704850"/>
            <a:ext cx="8229600" cy="1143000"/>
          </a:xfrm>
        </p:spPr>
        <p:txBody>
          <a:bodyPr>
            <a:normAutofit fontScale="90000"/>
          </a:bodyPr>
          <a:lstStyle/>
          <a:p>
            <a:pPr algn="ctr"/>
            <a:r>
              <a:rPr lang="ar-JO" altLang="he-IL" b="1" dirty="0"/>
              <a:t>الموازنة بين الحقوق:</a:t>
            </a:r>
            <a:r>
              <a:rPr lang="he-IL" altLang="he-IL" b="1" dirty="0"/>
              <a:t/>
            </a:r>
            <a:br>
              <a:rPr lang="he-IL" altLang="he-IL" b="1" dirty="0"/>
            </a:br>
            <a:r>
              <a:rPr lang="ar-JO" altLang="he-IL" b="1" dirty="0"/>
              <a:t> </a:t>
            </a:r>
            <a:r>
              <a:rPr lang="ar-SA" altLang="he-IL" b="1" dirty="0"/>
              <a:t>دراسة </a:t>
            </a:r>
            <a:r>
              <a:rPr lang="ar-JO" altLang="he-IL" b="1" dirty="0"/>
              <a:t>حال</a:t>
            </a:r>
            <a:r>
              <a:rPr lang="ar-SA" altLang="he-IL" b="1" dirty="0"/>
              <a:t>ة</a:t>
            </a:r>
            <a:endParaRPr lang="he-IL" altLang="he-IL" sz="3200" dirty="0"/>
          </a:p>
        </p:txBody>
      </p:sp>
    </p:spTree>
    <p:extLst>
      <p:ext uri="{BB962C8B-B14F-4D97-AF65-F5344CB8AC3E}">
        <p14:creationId xmlns:p14="http://schemas.microsoft.com/office/powerpoint/2010/main" val="369292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תמונה 3" descr="לוגו.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867400"/>
            <a:ext cx="3581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מציין מיקום תוכן 6"/>
          <p:cNvSpPr>
            <a:spLocks noGrp="1"/>
          </p:cNvSpPr>
          <p:nvPr>
            <p:ph sz="half" idx="2"/>
          </p:nvPr>
        </p:nvSpPr>
        <p:spPr>
          <a:xfrm>
            <a:off x="1981200" y="4953000"/>
            <a:ext cx="8077200" cy="1371600"/>
          </a:xfrm>
        </p:spPr>
        <p:txBody>
          <a:bodyPr>
            <a:normAutofit/>
          </a:bodyPr>
          <a:lstStyle/>
          <a:p>
            <a:pPr algn="ctr"/>
            <a:r>
              <a:rPr lang="ar-JO" altLang="he-IL" sz="2400" dirty="0">
                <a:latin typeface="Sakkal Majalla" panose="02000000000000000000" pitchFamily="2" charset="-78"/>
                <a:ea typeface="Majalla UI"/>
                <a:cs typeface="Sakkal Majalla" panose="02000000000000000000" pitchFamily="2" charset="-78"/>
              </a:rPr>
              <a:t>ركّزنا على موضوع </a:t>
            </a:r>
            <a:r>
              <a:rPr lang="ar-JO" altLang="he-IL" sz="2400" b="1" dirty="0">
                <a:latin typeface="Sakkal Majalla" panose="02000000000000000000" pitchFamily="2" charset="-78"/>
                <a:ea typeface="Majalla UI"/>
                <a:cs typeface="Sakkal Majalla" panose="02000000000000000000" pitchFamily="2" charset="-78"/>
              </a:rPr>
              <a:t>عم</a:t>
            </a:r>
            <a:r>
              <a:rPr lang="ar-SA" altLang="he-IL" sz="2400" b="1" dirty="0">
                <a:latin typeface="Sakkal Majalla" panose="02000000000000000000" pitchFamily="2" charset="-78"/>
                <a:ea typeface="Majalla UI"/>
                <a:cs typeface="Sakkal Majalla" panose="02000000000000000000" pitchFamily="2" charset="-78"/>
              </a:rPr>
              <a:t>الة</a:t>
            </a:r>
            <a:r>
              <a:rPr lang="ar-JO" altLang="he-IL" sz="2400" b="1" dirty="0">
                <a:latin typeface="Sakkal Majalla" panose="02000000000000000000" pitchFamily="2" charset="-78"/>
                <a:ea typeface="Majalla UI"/>
                <a:cs typeface="Sakkal Majalla" panose="02000000000000000000" pitchFamily="2" charset="-78"/>
              </a:rPr>
              <a:t> الأطفال</a:t>
            </a:r>
            <a:r>
              <a:rPr lang="ar-JO" altLang="he-IL" sz="2400" dirty="0">
                <a:latin typeface="Sakkal Majalla" panose="02000000000000000000" pitchFamily="2" charset="-78"/>
                <a:ea typeface="Majalla UI"/>
                <a:cs typeface="Sakkal Majalla" panose="02000000000000000000" pitchFamily="2" charset="-78"/>
              </a:rPr>
              <a:t>، واسقاطاته على حياة الطفل والأسباب المؤدّية لذلك. وتناولنا الت</a:t>
            </a:r>
            <a:r>
              <a:rPr lang="ar-SA" altLang="he-IL" sz="2400" dirty="0">
                <a:latin typeface="Sakkal Majalla" panose="02000000000000000000" pitchFamily="2" charset="-78"/>
                <a:ea typeface="Majalla UI"/>
                <a:cs typeface="Sakkal Majalla" panose="02000000000000000000" pitchFamily="2" charset="-78"/>
              </a:rPr>
              <a:t>ضارب</a:t>
            </a:r>
            <a:r>
              <a:rPr lang="ar-JO" altLang="he-IL" sz="2400" dirty="0">
                <a:latin typeface="Sakkal Majalla" panose="02000000000000000000" pitchFamily="2" charset="-78"/>
                <a:ea typeface="Majalla UI"/>
                <a:cs typeface="Sakkal Majalla" panose="02000000000000000000" pitchFamily="2" charset="-78"/>
              </a:rPr>
              <a:t> بين عدّة حقوق في حياة الأطفال.  </a:t>
            </a:r>
            <a:endParaRPr lang="he-IL" altLang="he-IL" sz="2400" dirty="0">
              <a:latin typeface="Sakkal Majalla" panose="02000000000000000000" pitchFamily="2" charset="-78"/>
            </a:endParaRPr>
          </a:p>
        </p:txBody>
      </p:sp>
      <p:grpSp>
        <p:nvGrpSpPr>
          <p:cNvPr id="3" name="קבוצה 20"/>
          <p:cNvGrpSpPr>
            <a:grpSpLocks/>
          </p:cNvGrpSpPr>
          <p:nvPr/>
        </p:nvGrpSpPr>
        <p:grpSpPr bwMode="auto">
          <a:xfrm>
            <a:off x="2057400" y="2590800"/>
            <a:ext cx="3886200" cy="2209800"/>
            <a:chOff x="3581400" y="3102437"/>
            <a:chExt cx="2590800" cy="1393363"/>
          </a:xfrm>
        </p:grpSpPr>
        <p:sp>
          <p:nvSpPr>
            <p:cNvPr id="15" name="מלבן מעוגל 14"/>
            <p:cNvSpPr/>
            <p:nvPr/>
          </p:nvSpPr>
          <p:spPr>
            <a:xfrm>
              <a:off x="3581400" y="3581906"/>
              <a:ext cx="2590800" cy="91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2400" dirty="0">
                  <a:latin typeface="Sakkal Majalla" panose="02000000000000000000" pitchFamily="2" charset="-78"/>
                  <a:cs typeface="Sakkal Majalla" panose="02000000000000000000" pitchFamily="2" charset="-78"/>
                </a:rPr>
                <a:t>تتناقض </a:t>
              </a:r>
              <a:r>
                <a:rPr lang="ar-JO" sz="2400" b="1" dirty="0">
                  <a:latin typeface="Sakkal Majalla" panose="02000000000000000000" pitchFamily="2" charset="-78"/>
                  <a:cs typeface="Sakkal Majalla" panose="02000000000000000000" pitchFamily="2" charset="-78"/>
                </a:rPr>
                <a:t>أحيانًا مع حقوق أخرى، </a:t>
              </a:r>
              <a:r>
                <a:rPr lang="ar-JO" sz="2400" dirty="0">
                  <a:latin typeface="Sakkal Majalla" panose="02000000000000000000" pitchFamily="2" charset="-78"/>
                  <a:cs typeface="Sakkal Majalla" panose="02000000000000000000" pitchFamily="2" charset="-78"/>
                </a:rPr>
                <a:t>مثل</a:t>
              </a:r>
              <a:r>
                <a:rPr lang="ar-SA" sz="2400" dirty="0">
                  <a:latin typeface="Sakkal Majalla" panose="02000000000000000000" pitchFamily="2" charset="-78"/>
                  <a:cs typeface="Sakkal Majalla" panose="02000000000000000000" pitchFamily="2" charset="-78"/>
                </a:rPr>
                <a:t>:</a:t>
              </a:r>
              <a:r>
                <a:rPr lang="ar-JO" sz="2400" dirty="0">
                  <a:latin typeface="Sakkal Majalla" panose="02000000000000000000" pitchFamily="2" charset="-78"/>
                  <a:cs typeface="Sakkal Majalla" panose="02000000000000000000" pitchFamily="2" charset="-78"/>
                </a:rPr>
                <a:t> خصوصيّة الطفل وحقّ الطفل  أحد الوالدين في تربية ابنه وفقًا لقيَمه هو. </a:t>
              </a:r>
              <a:endParaRPr lang="he-IL" sz="2400" dirty="0">
                <a:latin typeface="Sakkal Majalla" panose="02000000000000000000" pitchFamily="2" charset="-78"/>
              </a:endParaRPr>
            </a:p>
          </p:txBody>
        </p:sp>
        <p:sp>
          <p:nvSpPr>
            <p:cNvPr id="19" name="חץ למטה 18"/>
            <p:cNvSpPr/>
            <p:nvPr/>
          </p:nvSpPr>
          <p:spPr>
            <a:xfrm rot="2820590">
              <a:off x="5483727" y="3037377"/>
              <a:ext cx="405397" cy="535517"/>
            </a:xfrm>
            <a:prstGeom prst="downArrow">
              <a:avLst>
                <a:gd name="adj1" fmla="val 24231"/>
                <a:gd name="adj2" fmla="val 5627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grpSp>
      <p:grpSp>
        <p:nvGrpSpPr>
          <p:cNvPr id="2" name="קבוצה 19"/>
          <p:cNvGrpSpPr>
            <a:grpSpLocks/>
          </p:cNvGrpSpPr>
          <p:nvPr/>
        </p:nvGrpSpPr>
        <p:grpSpPr bwMode="auto">
          <a:xfrm>
            <a:off x="6172200" y="2590800"/>
            <a:ext cx="4038600" cy="2209800"/>
            <a:chOff x="6400800" y="3104053"/>
            <a:chExt cx="2590800" cy="1391747"/>
          </a:xfrm>
        </p:grpSpPr>
        <p:sp>
          <p:nvSpPr>
            <p:cNvPr id="16" name="מלבן מעוגל 15"/>
            <p:cNvSpPr/>
            <p:nvPr/>
          </p:nvSpPr>
          <p:spPr>
            <a:xfrm>
              <a:off x="6400800" y="3580967"/>
              <a:ext cx="2590800" cy="914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3200" b="1" dirty="0">
                  <a:latin typeface="Sakkal Majalla" panose="02000000000000000000" pitchFamily="2" charset="-78"/>
                  <a:cs typeface="Sakkal Majalla" panose="02000000000000000000" pitchFamily="2" charset="-78"/>
                </a:rPr>
                <a:t>الأهم</a:t>
              </a:r>
              <a:r>
                <a:rPr lang="ar-SA" sz="3200" b="1" dirty="0">
                  <a:latin typeface="Sakkal Majalla" panose="02000000000000000000" pitchFamily="2" charset="-78"/>
                  <a:cs typeface="Sakkal Majalla" panose="02000000000000000000" pitchFamily="2" charset="-78"/>
                </a:rPr>
                <a:t>ّ</a:t>
              </a:r>
              <a:r>
                <a:rPr lang="ar-JO" sz="3200" b="1" dirty="0">
                  <a:latin typeface="Sakkal Majalla" panose="02000000000000000000" pitchFamily="2" charset="-78"/>
                  <a:cs typeface="Sakkal Majalla" panose="02000000000000000000" pitchFamily="2" charset="-78"/>
                </a:rPr>
                <a:t>يّة: </a:t>
              </a:r>
              <a:endParaRPr lang="he-IL" sz="3200" b="1" dirty="0">
                <a:latin typeface="Sakkal Majalla" panose="02000000000000000000" pitchFamily="2" charset="-78"/>
              </a:endParaRPr>
            </a:p>
            <a:p>
              <a:pPr algn="ctr" rtl="1">
                <a:defRPr/>
              </a:pPr>
              <a:r>
                <a:rPr lang="ar-JO" sz="2800" dirty="0">
                  <a:latin typeface="Sakkal Majalla" panose="02000000000000000000" pitchFamily="2" charset="-78"/>
                  <a:cs typeface="Sakkal Majalla" panose="02000000000000000000" pitchFamily="2" charset="-78"/>
                </a:rPr>
                <a:t>الأمر يتعلّق بمجموعة ضعيفة على نحو خاصّ</a:t>
              </a:r>
              <a:endParaRPr lang="he-IL" sz="2800" dirty="0">
                <a:latin typeface="Sakkal Majalla" panose="02000000000000000000" pitchFamily="2" charset="-78"/>
              </a:endParaRPr>
            </a:p>
          </p:txBody>
        </p:sp>
        <p:sp>
          <p:nvSpPr>
            <p:cNvPr id="18" name="חץ למטה 17"/>
            <p:cNvSpPr/>
            <p:nvPr/>
          </p:nvSpPr>
          <p:spPr>
            <a:xfrm rot="18724447">
              <a:off x="6760491" y="3039697"/>
              <a:ext cx="404927" cy="533640"/>
            </a:xfrm>
            <a:prstGeom prst="downArrow">
              <a:avLst>
                <a:gd name="adj1" fmla="val 24231"/>
                <a:gd name="adj2" fmla="val 5627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grpSp>
      <p:sp>
        <p:nvSpPr>
          <p:cNvPr id="17" name="מלבן מעוגל 16"/>
          <p:cNvSpPr/>
          <p:nvPr/>
        </p:nvSpPr>
        <p:spPr>
          <a:xfrm>
            <a:off x="4648200" y="1447800"/>
            <a:ext cx="2819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JO" sz="4000" b="1" dirty="0">
                <a:solidFill>
                  <a:schemeClr val="tx1"/>
                </a:solidFill>
                <a:latin typeface="Sakkal Majalla" panose="02000000000000000000" pitchFamily="2" charset="-78"/>
                <a:cs typeface="Sakkal Majalla" panose="02000000000000000000" pitchFamily="2" charset="-78"/>
              </a:rPr>
              <a:t>حقوق الأطفال</a:t>
            </a:r>
            <a:endParaRPr lang="he-IL" sz="4000" dirty="0">
              <a:latin typeface="Sakkal Majalla" panose="02000000000000000000" pitchFamily="2" charset="-78"/>
            </a:endParaRPr>
          </a:p>
        </p:txBody>
      </p:sp>
      <p:sp>
        <p:nvSpPr>
          <p:cNvPr id="22530" name="כותרת 1"/>
          <p:cNvSpPr>
            <a:spLocks noGrp="1"/>
          </p:cNvSpPr>
          <p:nvPr>
            <p:ph type="title"/>
          </p:nvPr>
        </p:nvSpPr>
        <p:spPr>
          <a:xfrm>
            <a:off x="1981200" y="228600"/>
            <a:ext cx="8229600" cy="1143000"/>
          </a:xfrm>
        </p:spPr>
        <p:txBody>
          <a:bodyPr/>
          <a:lstStyle/>
          <a:p>
            <a:pPr algn="ctr"/>
            <a:r>
              <a:rPr lang="ar-JO" altLang="he-IL" sz="6000" b="1" dirty="0">
                <a:latin typeface="Sakkal Majalla" panose="02000000000000000000" pitchFamily="2" charset="-78"/>
                <a:cs typeface="Sakkal Majalla" panose="02000000000000000000" pitchFamily="2" charset="-78"/>
              </a:rPr>
              <a:t>إجمال</a:t>
            </a:r>
            <a:endParaRPr lang="he-IL" altLang="he-IL" sz="6000" b="1" dirty="0" smtClean="0">
              <a:latin typeface="Sakkal Majalla" panose="02000000000000000000" pitchFamily="2" charset="-78"/>
            </a:endParaRPr>
          </a:p>
        </p:txBody>
      </p:sp>
    </p:spTree>
    <p:extLst>
      <p:ext uri="{BB962C8B-B14F-4D97-AF65-F5344CB8AC3E}">
        <p14:creationId xmlns:p14="http://schemas.microsoft.com/office/powerpoint/2010/main" val="389704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9459">
                                            <p:txEl>
                                              <p:pRg st="0" end="0"/>
                                            </p:txEl>
                                          </p:spTgt>
                                        </p:tgtEl>
                                        <p:attrNameLst>
                                          <p:attrName>style.visibility</p:attrName>
                                        </p:attrNameLst>
                                      </p:cBhvr>
                                      <p:to>
                                        <p:strVal val="visible"/>
                                      </p:to>
                                    </p:set>
                                    <p:anim calcmode="lin" valueType="num">
                                      <p:cBhvr additive="base">
                                        <p:cTn id="2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514600" y="5410200"/>
            <a:ext cx="7391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2800" dirty="0" smtClean="0">
                <a:latin typeface="Sakkal Majalla" panose="02000000000000000000" pitchFamily="2" charset="-78"/>
                <a:cs typeface="Sakkal Majalla" panose="02000000000000000000" pitchFamily="2" charset="-78"/>
              </a:rPr>
              <a:t>ل</a:t>
            </a:r>
            <a:endParaRPr lang="en-US" sz="2800" dirty="0">
              <a:latin typeface="Sakkal Majalla" panose="02000000000000000000" pitchFamily="2" charset="-78"/>
              <a:cs typeface="Sakkal Majalla" panose="02000000000000000000" pitchFamily="2" charset="-78"/>
            </a:endParaRPr>
          </a:p>
          <a:p>
            <a:pPr algn="ctr" rtl="1">
              <a:defRPr/>
            </a:pPr>
            <a:r>
              <a:rPr lang="ar-SA" sz="2800" dirty="0" smtClean="0">
                <a:latin typeface="Sakkal Majalla" panose="02000000000000000000" pitchFamily="2" charset="-78"/>
                <a:cs typeface="Sakkal Majalla" panose="02000000000000000000" pitchFamily="2" charset="-78"/>
              </a:rPr>
              <a:t>أنّ </a:t>
            </a:r>
            <a:r>
              <a:rPr lang="ar-SA" sz="2800" dirty="0">
                <a:latin typeface="Sakkal Majalla" panose="02000000000000000000" pitchFamily="2" charset="-78"/>
                <a:cs typeface="Sakkal Majalla" panose="02000000000000000000" pitchFamily="2" charset="-78"/>
              </a:rPr>
              <a:t>الأمر يتعلّق بمجموعة، حقوق الإنسان لديها أكثر عرضة للخطر، هناك حاجة إلي توفير حماية خاصّة لها </a:t>
            </a:r>
            <a:endParaRPr lang="he-IL" sz="2800" dirty="0">
              <a:latin typeface="Sakkal Majalla" panose="02000000000000000000" pitchFamily="2" charset="-78"/>
            </a:endParaRPr>
          </a:p>
          <a:p>
            <a:pPr algn="ctr" rtl="1" eaLnBrk="1" hangingPunct="1">
              <a:defRPr/>
            </a:pPr>
            <a:endParaRPr lang="he-IL" dirty="0">
              <a:latin typeface="Sakkal Majalla" panose="02000000000000000000" pitchFamily="2" charset="-78"/>
            </a:endParaRPr>
          </a:p>
        </p:txBody>
      </p:sp>
      <p:sp>
        <p:nvSpPr>
          <p:cNvPr id="5" name="הסבר חץ למטה 4"/>
          <p:cNvSpPr/>
          <p:nvPr/>
        </p:nvSpPr>
        <p:spPr>
          <a:xfrm>
            <a:off x="2514600" y="3657600"/>
            <a:ext cx="739140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2800" dirty="0">
                <a:latin typeface="Sakkal Majalla" panose="02000000000000000000" pitchFamily="2" charset="-78"/>
                <a:cs typeface="Sakkal Majalla" panose="02000000000000000000" pitchFamily="2" charset="-78"/>
              </a:rPr>
              <a:t>الأطفال يتضرّرون أكثر من البالغين عند انتهاك حقوق الإنسان</a:t>
            </a:r>
            <a:endParaRPr lang="he-IL" sz="2800" dirty="0">
              <a:latin typeface="Sakkal Majalla" panose="02000000000000000000" pitchFamily="2" charset="-78"/>
            </a:endParaRPr>
          </a:p>
          <a:p>
            <a:pPr algn="ctr" rtl="1" eaLnBrk="1" hangingPunct="1">
              <a:defRPr/>
            </a:pPr>
            <a:endParaRPr lang="he-IL" dirty="0"/>
          </a:p>
        </p:txBody>
      </p:sp>
      <p:sp>
        <p:nvSpPr>
          <p:cNvPr id="4" name="הסבר חץ למטה 3"/>
          <p:cNvSpPr/>
          <p:nvPr/>
        </p:nvSpPr>
        <p:spPr>
          <a:xfrm>
            <a:off x="2514600" y="1905000"/>
            <a:ext cx="739140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SA" sz="2800" dirty="0">
                <a:latin typeface="Sakkal Majalla" panose="02000000000000000000" pitchFamily="2" charset="-78"/>
                <a:cs typeface="Sakkal Majalla" panose="02000000000000000000" pitchFamily="2" charset="-78"/>
              </a:rPr>
              <a:t>الأطفال يعتمدون على أهاليهم والمجتمع لت</a:t>
            </a:r>
            <a:r>
              <a:rPr lang="ar-JO" sz="2800" dirty="0">
                <a:latin typeface="Sakkal Majalla" panose="02000000000000000000" pitchFamily="2" charset="-78"/>
                <a:cs typeface="Sakkal Majalla" panose="02000000000000000000" pitchFamily="2" charset="-78"/>
              </a:rPr>
              <a:t>لبية</a:t>
            </a:r>
            <a:r>
              <a:rPr lang="ar-SA" sz="2800" dirty="0">
                <a:latin typeface="Sakkal Majalla" panose="02000000000000000000" pitchFamily="2" charset="-78"/>
                <a:cs typeface="Sakkal Majalla" panose="02000000000000000000" pitchFamily="2" charset="-78"/>
              </a:rPr>
              <a:t> احتياجاتهم</a:t>
            </a:r>
            <a:endParaRPr lang="he-IL" sz="2800" dirty="0">
              <a:latin typeface="Sakkal Majalla" panose="02000000000000000000" pitchFamily="2" charset="-78"/>
            </a:endParaRPr>
          </a:p>
          <a:p>
            <a:pPr algn="ctr" rtl="1" eaLnBrk="1" hangingPunct="1">
              <a:defRPr/>
            </a:pPr>
            <a:r>
              <a:rPr lang="ar-JO" sz="2800" dirty="0" smtClean="0">
                <a:latin typeface="Sakkal Majalla" panose="02000000000000000000" pitchFamily="2" charset="-78"/>
                <a:cs typeface="Sakkal Majalla" panose="02000000000000000000" pitchFamily="2" charset="-78"/>
              </a:rPr>
              <a:t>ِ</a:t>
            </a:r>
            <a:endParaRPr lang="he-IL" sz="2800" dirty="0">
              <a:latin typeface="Sakkal Majalla" panose="02000000000000000000" pitchFamily="2" charset="-78"/>
            </a:endParaRPr>
          </a:p>
        </p:txBody>
      </p:sp>
      <p:sp>
        <p:nvSpPr>
          <p:cNvPr id="6146" name="כותרת 1"/>
          <p:cNvSpPr>
            <a:spLocks noGrp="1"/>
          </p:cNvSpPr>
          <p:nvPr>
            <p:ph type="title"/>
          </p:nvPr>
        </p:nvSpPr>
        <p:spPr>
          <a:xfrm>
            <a:off x="1981200" y="533400"/>
            <a:ext cx="8229600" cy="1143000"/>
          </a:xfrm>
        </p:spPr>
        <p:txBody>
          <a:bodyPr>
            <a:noAutofit/>
          </a:bodyPr>
          <a:lstStyle/>
          <a:p>
            <a:pPr algn="ctr"/>
            <a:r>
              <a:rPr lang="ar-SA" altLang="he-IL" sz="6600" b="1" dirty="0">
                <a:latin typeface="Sakkal Majalla" panose="02000000000000000000" pitchFamily="2" charset="-78"/>
                <a:cs typeface="Sakkal Majalla" panose="02000000000000000000" pitchFamily="2" charset="-78"/>
              </a:rPr>
              <a:t>لماذا </a:t>
            </a:r>
            <a:r>
              <a:rPr lang="ar-SA" altLang="he-IL" sz="6500" b="1" dirty="0">
                <a:latin typeface="Sakkal Majalla" panose="02000000000000000000" pitchFamily="2" charset="-78"/>
                <a:cs typeface="Sakkal Majalla" panose="02000000000000000000" pitchFamily="2" charset="-78"/>
              </a:rPr>
              <a:t>نَفْصِل</a:t>
            </a:r>
            <a:r>
              <a:rPr lang="ar-SA" altLang="he-IL" sz="6600" b="1" dirty="0">
                <a:latin typeface="Sakkal Majalla" panose="02000000000000000000" pitchFamily="2" charset="-78"/>
                <a:cs typeface="Sakkal Majalla" panose="02000000000000000000" pitchFamily="2" charset="-78"/>
              </a:rPr>
              <a:t> "حقوق الطفل"؟ </a:t>
            </a:r>
            <a:r>
              <a:rPr lang="en-US" altLang="he-IL" sz="6600" b="1" dirty="0" smtClean="0"/>
              <a:t/>
            </a:r>
            <a:br>
              <a:rPr lang="en-US" altLang="he-IL" sz="6600" b="1" dirty="0" smtClean="0"/>
            </a:br>
            <a:endParaRPr lang="he-IL" altLang="he-IL" sz="6600" b="1" dirty="0"/>
          </a:p>
        </p:txBody>
      </p:sp>
    </p:spTree>
    <p:extLst>
      <p:ext uri="{BB962C8B-B14F-4D97-AF65-F5344CB8AC3E}">
        <p14:creationId xmlns:p14="http://schemas.microsoft.com/office/powerpoint/2010/main" val="80540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667000" y="3657600"/>
            <a:ext cx="7162800" cy="3124200"/>
          </a:xfrm>
        </p:spPr>
        <p:txBody>
          <a:bodyPr/>
          <a:lstStyle/>
          <a:p>
            <a:pPr>
              <a:lnSpc>
                <a:spcPct val="170000"/>
              </a:lnSpc>
            </a:pPr>
            <a:r>
              <a:rPr lang="ar-SA" altLang="he-IL" sz="2000" dirty="0">
                <a:latin typeface="Sakkal Majalla" panose="02000000000000000000" pitchFamily="2" charset="-78"/>
                <a:ea typeface="Majalla UI"/>
                <a:cs typeface="Sakkal Majalla" panose="02000000000000000000" pitchFamily="2" charset="-78"/>
              </a:rPr>
              <a:t>لكلّ طفل الحقّ في </a:t>
            </a:r>
            <a:r>
              <a:rPr lang="ar-SA" altLang="he-IL" sz="2000" b="1" dirty="0">
                <a:latin typeface="Sakkal Majalla" panose="02000000000000000000" pitchFamily="2" charset="-78"/>
                <a:ea typeface="Majalla UI"/>
                <a:cs typeface="Sakkal Majalla" panose="02000000000000000000" pitchFamily="2" charset="-78"/>
              </a:rPr>
              <a:t>النموّ الجسديّ والنفسيّ- </a:t>
            </a:r>
            <a:r>
              <a:rPr lang="ar-JO" altLang="he-IL" sz="2000" dirty="0">
                <a:latin typeface="Sakkal Majalla" panose="02000000000000000000" pitchFamily="2" charset="-78"/>
                <a:ea typeface="Majalla UI"/>
                <a:cs typeface="Sakkal Majalla" panose="02000000000000000000" pitchFamily="2" charset="-78"/>
              </a:rPr>
              <a:t>في الأمن</a:t>
            </a:r>
            <a:r>
              <a:rPr lang="ar-SA" altLang="he-IL" sz="2000" dirty="0">
                <a:latin typeface="Sakkal Majalla" panose="02000000000000000000" pitchFamily="2" charset="-78"/>
                <a:ea typeface="Majalla UI"/>
                <a:cs typeface="Sakkal Majalla" panose="02000000000000000000" pitchFamily="2" charset="-78"/>
              </a:rPr>
              <a:t>، </a:t>
            </a:r>
            <a:r>
              <a:rPr lang="ar-JO" altLang="he-IL" sz="2000" dirty="0">
                <a:latin typeface="Sakkal Majalla" panose="02000000000000000000" pitchFamily="2" charset="-78"/>
                <a:ea typeface="Majalla UI"/>
                <a:cs typeface="Sakkal Majalla" panose="02000000000000000000" pitchFamily="2" charset="-78"/>
              </a:rPr>
              <a:t>ال</a:t>
            </a:r>
            <a:r>
              <a:rPr lang="ar-SA" altLang="he-IL" sz="2000" dirty="0">
                <a:latin typeface="Sakkal Majalla" panose="02000000000000000000" pitchFamily="2" charset="-78"/>
                <a:ea typeface="Majalla UI"/>
                <a:cs typeface="Sakkal Majalla" panose="02000000000000000000" pitchFamily="2" charset="-78"/>
              </a:rPr>
              <a:t>سلام، </a:t>
            </a:r>
            <a:r>
              <a:rPr lang="ar-JO" altLang="he-IL" sz="2000" dirty="0">
                <a:latin typeface="Sakkal Majalla" panose="02000000000000000000" pitchFamily="2" charset="-78"/>
                <a:ea typeface="Majalla UI"/>
                <a:cs typeface="Sakkal Majalla" panose="02000000000000000000" pitchFamily="2" charset="-78"/>
              </a:rPr>
              <a:t>ال</a:t>
            </a:r>
            <a:r>
              <a:rPr lang="ar-SA" altLang="he-IL" sz="2000" dirty="0">
                <a:latin typeface="Sakkal Majalla" panose="02000000000000000000" pitchFamily="2" charset="-78"/>
                <a:ea typeface="Majalla UI"/>
                <a:cs typeface="Sakkal Majalla" panose="02000000000000000000" pitchFamily="2" charset="-78"/>
              </a:rPr>
              <a:t>صحّة، </a:t>
            </a:r>
            <a:r>
              <a:rPr lang="ar-JO" altLang="he-IL" sz="2000" dirty="0">
                <a:latin typeface="Sakkal Majalla" panose="02000000000000000000" pitchFamily="2" charset="-78"/>
                <a:ea typeface="Majalla UI"/>
                <a:cs typeface="Sakkal Majalla" panose="02000000000000000000" pitchFamily="2" charset="-78"/>
              </a:rPr>
              <a:t>ال</a:t>
            </a:r>
            <a:r>
              <a:rPr lang="ar-SA" altLang="he-IL" sz="2000" dirty="0">
                <a:latin typeface="Sakkal Majalla" panose="02000000000000000000" pitchFamily="2" charset="-78"/>
                <a:ea typeface="Majalla UI"/>
                <a:cs typeface="Sakkal Majalla" panose="02000000000000000000" pitchFamily="2" charset="-78"/>
              </a:rPr>
              <a:t>مساواة، </a:t>
            </a:r>
            <a:r>
              <a:rPr lang="ar-JO" altLang="he-IL" sz="2000" dirty="0">
                <a:latin typeface="Sakkal Majalla" panose="02000000000000000000" pitchFamily="2" charset="-78"/>
                <a:ea typeface="Majalla UI"/>
                <a:cs typeface="Sakkal Majalla" panose="02000000000000000000" pitchFamily="2" charset="-78"/>
              </a:rPr>
              <a:t>ال</a:t>
            </a:r>
            <a:r>
              <a:rPr lang="ar-SA" altLang="he-IL" sz="2000" dirty="0">
                <a:latin typeface="Sakkal Majalla" panose="02000000000000000000" pitchFamily="2" charset="-78"/>
                <a:ea typeface="Majalla UI"/>
                <a:cs typeface="Sakkal Majalla" panose="02000000000000000000" pitchFamily="2" charset="-78"/>
              </a:rPr>
              <a:t>كرامة و</a:t>
            </a:r>
            <a:r>
              <a:rPr lang="ar-JO" altLang="he-IL" sz="2000" dirty="0">
                <a:latin typeface="Sakkal Majalla" panose="02000000000000000000" pitchFamily="2" charset="-78"/>
                <a:ea typeface="Majalla UI"/>
                <a:cs typeface="Sakkal Majalla" panose="02000000000000000000" pitchFamily="2" charset="-78"/>
              </a:rPr>
              <a:t>ال</a:t>
            </a:r>
            <a:r>
              <a:rPr lang="ar-SA" altLang="he-IL" sz="2000" dirty="0">
                <a:latin typeface="Sakkal Majalla" panose="02000000000000000000" pitchFamily="2" charset="-78"/>
                <a:ea typeface="Majalla UI"/>
                <a:cs typeface="Sakkal Majalla" panose="02000000000000000000" pitchFamily="2" charset="-78"/>
              </a:rPr>
              <a:t>حرّيّة. </a:t>
            </a:r>
            <a:r>
              <a:rPr lang="ar-SA" altLang="he-IL" sz="2000" b="1" dirty="0">
                <a:latin typeface="Sakkal Majalla" panose="02000000000000000000" pitchFamily="2" charset="-78"/>
                <a:ea typeface="Majalla UI"/>
                <a:cs typeface="Sakkal Majalla" panose="02000000000000000000" pitchFamily="2" charset="-78"/>
              </a:rPr>
              <a:t>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SA" altLang="he-IL" sz="2000" dirty="0">
                <a:latin typeface="Sakkal Majalla" panose="02000000000000000000" pitchFamily="2" charset="-78"/>
                <a:ea typeface="Majalla UI"/>
                <a:cs typeface="Sakkal Majalla" panose="02000000000000000000" pitchFamily="2" charset="-78"/>
              </a:rPr>
              <a:t>لكلّ طفل الحقّ في </a:t>
            </a:r>
            <a:r>
              <a:rPr lang="ar-SA" altLang="he-IL" sz="2000" b="1" dirty="0">
                <a:latin typeface="Sakkal Majalla" panose="02000000000000000000" pitchFamily="2" charset="-78"/>
                <a:ea typeface="Majalla UI"/>
                <a:cs typeface="Sakkal Majalla" panose="02000000000000000000" pitchFamily="2" charset="-78"/>
              </a:rPr>
              <a:t>الحياة الأسريّة- </a:t>
            </a:r>
            <a:r>
              <a:rPr lang="ar-SA" altLang="he-IL" sz="2000" dirty="0">
                <a:latin typeface="Sakkal Majalla" panose="02000000000000000000" pitchFamily="2" charset="-78"/>
                <a:ea typeface="Majalla UI"/>
                <a:cs typeface="Sakkal Majalla" panose="02000000000000000000" pitchFamily="2" charset="-78"/>
              </a:rPr>
              <a:t>الحصول على الغذاء، المسكن اللائق، الحماية، المحبّة والتفهم. </a:t>
            </a:r>
            <a:endParaRPr lang="en-US" altLang="he-IL" sz="2000" dirty="0" smtClean="0">
              <a:latin typeface="Sakkal Majalla" panose="02000000000000000000" pitchFamily="2" charset="-78"/>
              <a:ea typeface="Majalla UI"/>
              <a:cs typeface="Sakkal Majalla" panose="02000000000000000000" pitchFamily="2" charset="-78"/>
            </a:endParaRPr>
          </a:p>
          <a:p>
            <a:pPr>
              <a:lnSpc>
                <a:spcPct val="170000"/>
              </a:lnSpc>
            </a:pPr>
            <a:r>
              <a:rPr lang="ar-SA" altLang="he-IL" sz="2000" dirty="0">
                <a:latin typeface="Sakkal Majalla" panose="02000000000000000000" pitchFamily="2" charset="-78"/>
                <a:ea typeface="Majalla UI"/>
                <a:cs typeface="Sakkal Majalla" panose="02000000000000000000" pitchFamily="2" charset="-78"/>
              </a:rPr>
              <a:t>لكلّ طفل الحقّ في ا</a:t>
            </a:r>
            <a:r>
              <a:rPr lang="ar-SA" altLang="he-IL" sz="2000" b="1" dirty="0">
                <a:latin typeface="Sakkal Majalla" panose="02000000000000000000" pitchFamily="2" charset="-78"/>
                <a:ea typeface="Majalla UI"/>
                <a:cs typeface="Sakkal Majalla" panose="02000000000000000000" pitchFamily="2" charset="-78"/>
              </a:rPr>
              <a:t>لهُويّة</a:t>
            </a:r>
            <a:r>
              <a:rPr lang="he-IL" altLang="he-IL" sz="2000" dirty="0">
                <a:latin typeface="Sakkal Majalla" panose="02000000000000000000" pitchFamily="2" charset="-78"/>
              </a:rPr>
              <a:t>- </a:t>
            </a:r>
            <a:r>
              <a:rPr lang="ar-SA" altLang="he-IL" sz="2000" dirty="0">
                <a:latin typeface="Sakkal Majalla" panose="02000000000000000000" pitchFamily="2" charset="-78"/>
                <a:ea typeface="Majalla UI"/>
                <a:cs typeface="Sakkal Majalla" panose="02000000000000000000" pitchFamily="2" charset="-78"/>
              </a:rPr>
              <a:t>الحصول على الاسم والجنسيّة. </a:t>
            </a:r>
            <a:r>
              <a:rPr lang="he-IL" altLang="he-IL" sz="2000" dirty="0">
                <a:latin typeface="Sakkal Majalla" panose="02000000000000000000" pitchFamily="2" charset="-78"/>
              </a:rPr>
              <a:t>  </a:t>
            </a:r>
            <a:endParaRPr lang="en-US" altLang="he-IL" sz="2000" dirty="0">
              <a:latin typeface="Sakkal Majalla" panose="02000000000000000000" pitchFamily="2" charset="-78"/>
              <a:cs typeface="Sakkal Majalla" panose="02000000000000000000" pitchFamily="2" charset="-78"/>
            </a:endParaRPr>
          </a:p>
        </p:txBody>
      </p:sp>
      <p:sp>
        <p:nvSpPr>
          <p:cNvPr id="5" name="TextBox 4"/>
          <p:cNvSpPr txBox="1"/>
          <p:nvPr/>
        </p:nvSpPr>
        <p:spPr>
          <a:xfrm>
            <a:off x="2273968" y="1600201"/>
            <a:ext cx="7936831" cy="2590748"/>
          </a:xfrm>
          <a:prstGeom prst="horizontalScroll">
            <a:avLst>
              <a:gd name="adj" fmla="val 25000"/>
            </a:avLst>
          </a:prstGeom>
          <a:solidFill>
            <a:schemeClr val="bg1">
              <a:lumMod val="85000"/>
            </a:schemeClr>
          </a:solidFill>
        </p:spPr>
        <p:txBody>
          <a:bodyPr wrap="square" rtlCol="1">
            <a:spAutoFit/>
          </a:bodyPr>
          <a:lstStyle/>
          <a:p>
            <a:pPr algn="r" rtl="1">
              <a:lnSpc>
                <a:spcPct val="150000"/>
              </a:lnSpc>
              <a:defRPr/>
            </a:pPr>
            <a:r>
              <a:rPr lang="he-IL" b="1" dirty="0">
                <a:latin typeface="Sakkal Majalla" panose="02000000000000000000" pitchFamily="2" charset="-78"/>
              </a:rPr>
              <a:t>"</a:t>
            </a:r>
            <a:r>
              <a:rPr lang="ar-SA" altLang="he-IL" b="1" dirty="0">
                <a:latin typeface="Sakkal Majalla" panose="02000000000000000000" pitchFamily="2" charset="-78"/>
                <a:cs typeface="Sakkal Majalla" panose="02000000000000000000" pitchFamily="2" charset="-78"/>
              </a:rPr>
              <a:t>يحقّ لكلّ طفل وطفلة التمتّع بالحقوق المفصّلة في هذا الإعلان، من  دون استثناء، </a:t>
            </a:r>
            <a:r>
              <a:rPr lang="ar-SA" altLang="he-IL" b="1" dirty="0" smtClean="0">
                <a:latin typeface="Sakkal Majalla" panose="02000000000000000000" pitchFamily="2" charset="-78"/>
                <a:cs typeface="Sakkal Majalla" panose="02000000000000000000" pitchFamily="2" charset="-78"/>
              </a:rPr>
              <a:t>بغضّ </a:t>
            </a:r>
            <a:r>
              <a:rPr lang="ar-SA" altLang="he-IL" b="1" dirty="0">
                <a:latin typeface="Sakkal Majalla" panose="02000000000000000000" pitchFamily="2" charset="-78"/>
                <a:cs typeface="Sakkal Majalla" panose="02000000000000000000" pitchFamily="2" charset="-78"/>
              </a:rPr>
              <a:t>النظر عن السنّ، الجنس، العرق، المعتقد، الدِّين، الأصل، الحالة الصحّيّة، العقليّة، النفسيّة، أو أيّ سبب آخر". </a:t>
            </a:r>
            <a:endParaRPr lang="en-US" altLang="he-IL" b="1" dirty="0" smtClean="0">
              <a:latin typeface="Sakkal Majalla" panose="02000000000000000000" pitchFamily="2" charset="-78"/>
              <a:cs typeface="Sakkal Majalla" panose="02000000000000000000" pitchFamily="2" charset="-78"/>
            </a:endParaRPr>
          </a:p>
        </p:txBody>
      </p:sp>
      <p:sp>
        <p:nvSpPr>
          <p:cNvPr id="7170" name="כותרת 1"/>
          <p:cNvSpPr>
            <a:spLocks noGrp="1"/>
          </p:cNvSpPr>
          <p:nvPr>
            <p:ph type="title"/>
          </p:nvPr>
        </p:nvSpPr>
        <p:spPr>
          <a:xfrm>
            <a:off x="2057400" y="76200"/>
            <a:ext cx="8229600" cy="1428750"/>
          </a:xfrm>
        </p:spPr>
        <p:txBody>
          <a:bodyPr>
            <a:noAutofit/>
          </a:bodyPr>
          <a:lstStyle/>
          <a:p>
            <a:pPr algn="ctr"/>
            <a:r>
              <a:rPr lang="ar-SA" altLang="he-IL" sz="6500" b="1" dirty="0" smtClean="0">
                <a:latin typeface="Sakkal Majalla" panose="02000000000000000000" pitchFamily="2" charset="-78"/>
                <a:cs typeface="Sakkal Majalla" panose="02000000000000000000" pitchFamily="2" charset="-78"/>
              </a:rPr>
              <a:t>ملخّص</a:t>
            </a:r>
            <a:r>
              <a:rPr lang="ar-JO" altLang="he-IL" sz="6500" b="1" dirty="0" smtClean="0">
                <a:latin typeface="Sakkal Majalla" panose="02000000000000000000" pitchFamily="2" charset="-78"/>
                <a:cs typeface="Sakkal Majalla" panose="02000000000000000000" pitchFamily="2" charset="-78"/>
              </a:rPr>
              <a:t> الإعلان </a:t>
            </a:r>
            <a:r>
              <a:rPr lang="ar-SA" altLang="he-IL" sz="6500" b="1" dirty="0" smtClean="0">
                <a:latin typeface="Sakkal Majalla" panose="02000000000000000000" pitchFamily="2" charset="-78"/>
                <a:cs typeface="Sakkal Majalla" panose="02000000000000000000" pitchFamily="2" charset="-78"/>
              </a:rPr>
              <a:t>حقوق الطفل، 1989</a:t>
            </a:r>
            <a:endParaRPr lang="en-US" altLang="he-IL" sz="65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2065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38400" y="1447800"/>
            <a:ext cx="7467600" cy="5257800"/>
          </a:xfrm>
        </p:spPr>
        <p:txBody>
          <a:bodyPr>
            <a:normAutofit/>
          </a:bodyPr>
          <a:lstStyle/>
          <a:p>
            <a:pPr>
              <a:lnSpc>
                <a:spcPct val="170000"/>
              </a:lnSpc>
            </a:pPr>
            <a:r>
              <a:rPr lang="ar-SA" altLang="he-IL" sz="2000" dirty="0">
                <a:latin typeface="Sakkal Majalla" panose="02000000000000000000" pitchFamily="2" charset="-78"/>
                <a:ea typeface="Majalla UI"/>
                <a:cs typeface="Sakkal Majalla" panose="02000000000000000000" pitchFamily="2" charset="-78"/>
              </a:rPr>
              <a:t>لكلّ طفل الحقّ في </a:t>
            </a:r>
            <a:r>
              <a:rPr lang="ar-SA" altLang="he-IL" sz="2000" b="1" dirty="0">
                <a:latin typeface="Sakkal Majalla" panose="02000000000000000000" pitchFamily="2" charset="-78"/>
                <a:ea typeface="Majalla UI"/>
                <a:cs typeface="Sakkal Majalla" panose="02000000000000000000" pitchFamily="2" charset="-78"/>
              </a:rPr>
              <a:t>التعليم</a:t>
            </a:r>
            <a:r>
              <a:rPr lang="ar-SA" altLang="he-IL" sz="2000" dirty="0">
                <a:latin typeface="Sakkal Majalla" panose="02000000000000000000" pitchFamily="2" charset="-78"/>
                <a:ea typeface="Majalla UI"/>
                <a:cs typeface="Sakkal Majalla" panose="02000000000000000000" pitchFamily="2" charset="-78"/>
              </a:rPr>
              <a:t>- تحقيق الذات، </a:t>
            </a:r>
            <a:r>
              <a:rPr lang="ar-JO" altLang="he-IL" sz="2000" dirty="0">
                <a:latin typeface="Sakkal Majalla" panose="02000000000000000000" pitchFamily="2" charset="-78"/>
                <a:ea typeface="Majalla UI"/>
                <a:cs typeface="Sakkal Majalla" panose="02000000000000000000" pitchFamily="2" charset="-78"/>
              </a:rPr>
              <a:t>فرصة متساوية</a:t>
            </a:r>
            <a:r>
              <a:rPr lang="ar-SA" altLang="he-IL" sz="2000" dirty="0">
                <a:latin typeface="Sakkal Majalla" panose="02000000000000000000" pitchFamily="2" charset="-78"/>
                <a:ea typeface="Majalla UI"/>
                <a:cs typeface="Sakkal Majalla" panose="02000000000000000000" pitchFamily="2" charset="-78"/>
              </a:rPr>
              <a:t>، استنفاد قدراته ومواهبه.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SA" altLang="he-IL" sz="2000" dirty="0">
                <a:latin typeface="Sakkal Majalla" panose="02000000000000000000" pitchFamily="2" charset="-78"/>
                <a:ea typeface="Majalla UI"/>
                <a:cs typeface="Sakkal Majalla" panose="02000000000000000000" pitchFamily="2" charset="-78"/>
              </a:rPr>
              <a:t>لكلّ طفل الحقّ في ا</a:t>
            </a:r>
            <a:r>
              <a:rPr lang="ar-SA" altLang="he-IL" sz="2000" b="1" dirty="0">
                <a:latin typeface="Sakkal Majalla" panose="02000000000000000000" pitchFamily="2" charset="-78"/>
                <a:ea typeface="Majalla UI"/>
                <a:cs typeface="Sakkal Majalla" panose="02000000000000000000" pitchFamily="2" charset="-78"/>
              </a:rPr>
              <a:t>لخصوصيّة</a:t>
            </a:r>
            <a:r>
              <a:rPr lang="ar-SA" altLang="he-IL" sz="2000" dirty="0">
                <a:latin typeface="Sakkal Majalla" panose="02000000000000000000" pitchFamily="2" charset="-78"/>
                <a:ea typeface="Majalla UI"/>
                <a:cs typeface="Sakkal Majalla" panose="02000000000000000000" pitchFamily="2" charset="-78"/>
              </a:rPr>
              <a:t>- السرّيّة وحماية ممتلكاته.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JO" altLang="he-IL" sz="2000" dirty="0">
                <a:latin typeface="Sakkal Majalla" panose="02000000000000000000" pitchFamily="2" charset="-78"/>
                <a:ea typeface="Majalla UI"/>
                <a:cs typeface="Sakkal Majalla" panose="02000000000000000000" pitchFamily="2" charset="-78"/>
              </a:rPr>
              <a:t>لكلّ طفل الحقّ </a:t>
            </a:r>
            <a:r>
              <a:rPr lang="ar-SA" altLang="he-IL" sz="2000" b="1" dirty="0">
                <a:latin typeface="Sakkal Majalla" panose="02000000000000000000" pitchFamily="2" charset="-78"/>
                <a:ea typeface="Majalla UI"/>
                <a:cs typeface="Sakkal Majalla" panose="02000000000000000000" pitchFamily="2" charset="-78"/>
              </a:rPr>
              <a:t>في </a:t>
            </a:r>
            <a:r>
              <a:rPr lang="ar-JO" altLang="he-IL" sz="2000" b="1" dirty="0">
                <a:latin typeface="Sakkal Majalla" panose="02000000000000000000" pitchFamily="2" charset="-78"/>
                <a:ea typeface="Majalla UI"/>
                <a:cs typeface="Sakkal Majalla" panose="02000000000000000000" pitchFamily="2" charset="-78"/>
              </a:rPr>
              <a:t>منع استغلاله- </a:t>
            </a:r>
            <a:r>
              <a:rPr lang="ar-JO" altLang="he-IL" sz="2000" dirty="0">
                <a:latin typeface="Sakkal Majalla" panose="02000000000000000000" pitchFamily="2" charset="-78"/>
                <a:ea typeface="Majalla UI"/>
                <a:cs typeface="Sakkal Majalla" panose="02000000000000000000" pitchFamily="2" charset="-78"/>
              </a:rPr>
              <a:t>إهماله، إهانته أو القسوة عليه</a:t>
            </a:r>
            <a:r>
              <a:rPr lang="ar-JO" altLang="he-IL" sz="2000" b="1" dirty="0">
                <a:latin typeface="Sakkal Majalla" panose="02000000000000000000" pitchFamily="2" charset="-78"/>
                <a:ea typeface="Majalla UI"/>
                <a:cs typeface="Sakkal Majalla" panose="02000000000000000000" pitchFamily="2" charset="-78"/>
              </a:rPr>
              <a:t>.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JO" altLang="he-IL" sz="2000" dirty="0">
                <a:latin typeface="Sakkal Majalla" panose="02000000000000000000" pitchFamily="2" charset="-78"/>
                <a:ea typeface="Majalla UI"/>
                <a:cs typeface="Sakkal Majalla" panose="02000000000000000000" pitchFamily="2" charset="-78"/>
              </a:rPr>
              <a:t>لكلّ طفل الحقّ في </a:t>
            </a:r>
            <a:r>
              <a:rPr lang="ar-JO" altLang="he-IL" sz="2000" b="1" dirty="0">
                <a:latin typeface="Sakkal Majalla" panose="02000000000000000000" pitchFamily="2" charset="-78"/>
                <a:ea typeface="Majalla UI"/>
                <a:cs typeface="Sakkal Majalla" panose="02000000000000000000" pitchFamily="2" charset="-78"/>
              </a:rPr>
              <a:t>المراعاة القضائيّة </a:t>
            </a:r>
            <a:r>
              <a:rPr lang="ar-JO" altLang="he-IL" sz="2000" dirty="0">
                <a:latin typeface="Sakkal Majalla" panose="02000000000000000000" pitchFamily="2" charset="-78"/>
                <a:ea typeface="Majalla UI"/>
                <a:cs typeface="Sakkal Majalla" panose="02000000000000000000" pitchFamily="2" charset="-78"/>
              </a:rPr>
              <a:t>والحماية الخاصّة والحسّاسة من قِبل الجهاز القانونيّ.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JO" altLang="he-IL" sz="2000" dirty="0">
                <a:latin typeface="Sakkal Majalla" panose="02000000000000000000" pitchFamily="2" charset="-78"/>
                <a:ea typeface="Majalla UI"/>
                <a:cs typeface="Sakkal Majalla" panose="02000000000000000000" pitchFamily="2" charset="-78"/>
              </a:rPr>
              <a:t> لكلّ طفل الحقّ في </a:t>
            </a:r>
            <a:r>
              <a:rPr lang="ar-JO" altLang="he-IL" sz="2000" b="1" dirty="0">
                <a:latin typeface="Sakkal Majalla" panose="02000000000000000000" pitchFamily="2" charset="-78"/>
                <a:ea typeface="Majalla UI"/>
                <a:cs typeface="Sakkal Majalla" panose="02000000000000000000" pitchFamily="2" charset="-78"/>
              </a:rPr>
              <a:t>الاندماج في المجتمع </a:t>
            </a:r>
            <a:r>
              <a:rPr lang="ar-JO" altLang="he-IL" sz="2000" dirty="0">
                <a:latin typeface="Sakkal Majalla" panose="02000000000000000000" pitchFamily="2" charset="-78"/>
                <a:ea typeface="Majalla UI"/>
                <a:cs typeface="Sakkal Majalla" panose="02000000000000000000" pitchFamily="2" charset="-78"/>
              </a:rPr>
              <a:t>والمساواة </a:t>
            </a:r>
            <a:r>
              <a:rPr lang="ar-SA" altLang="he-IL" sz="2000" dirty="0">
                <a:latin typeface="Sakkal Majalla" panose="02000000000000000000" pitchFamily="2" charset="-78"/>
                <a:ea typeface="Majalla UI"/>
                <a:cs typeface="Sakkal Majalla" panose="02000000000000000000" pitchFamily="2" charset="-78"/>
              </a:rPr>
              <a:t>من </a:t>
            </a:r>
            <a:r>
              <a:rPr lang="ar-JO" altLang="he-IL" sz="2000" dirty="0">
                <a:latin typeface="Sakkal Majalla" panose="02000000000000000000" pitchFamily="2" charset="-78"/>
                <a:ea typeface="Majalla UI"/>
                <a:cs typeface="Sakkal Majalla" panose="02000000000000000000" pitchFamily="2" charset="-78"/>
              </a:rPr>
              <a:t>دون تمييز من أيّ نوع كان.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JO" altLang="he-IL" sz="2000" dirty="0">
                <a:latin typeface="Sakkal Majalla" panose="02000000000000000000" pitchFamily="2" charset="-78"/>
                <a:ea typeface="Majalla UI"/>
                <a:cs typeface="Sakkal Majalla" panose="02000000000000000000" pitchFamily="2" charset="-78"/>
              </a:rPr>
              <a:t> لكلّ طفل الحقّ في </a:t>
            </a:r>
            <a:r>
              <a:rPr lang="ar-JO" altLang="he-IL" sz="2000" b="1" dirty="0">
                <a:latin typeface="Sakkal Majalla" panose="02000000000000000000" pitchFamily="2" charset="-78"/>
                <a:ea typeface="Majalla UI"/>
                <a:cs typeface="Sakkal Majalla" panose="02000000000000000000" pitchFamily="2" charset="-78"/>
              </a:rPr>
              <a:t>التعبير عن ذاته- </a:t>
            </a:r>
            <a:r>
              <a:rPr lang="ar-JO" altLang="he-IL" sz="2000" dirty="0">
                <a:latin typeface="Sakkal Majalla" panose="02000000000000000000" pitchFamily="2" charset="-78"/>
                <a:ea typeface="Majalla UI"/>
                <a:cs typeface="Sakkal Majalla" panose="02000000000000000000" pitchFamily="2" charset="-78"/>
              </a:rPr>
              <a:t>في الرأي، المشاعر والتجارب. </a:t>
            </a:r>
            <a:endParaRPr lang="en-US" altLang="he-IL" sz="2000" dirty="0">
              <a:latin typeface="Sakkal Majalla" panose="02000000000000000000" pitchFamily="2" charset="-78"/>
              <a:cs typeface="Sakkal Majalla" panose="02000000000000000000" pitchFamily="2" charset="-78"/>
            </a:endParaRPr>
          </a:p>
          <a:p>
            <a:pPr>
              <a:lnSpc>
                <a:spcPct val="170000"/>
              </a:lnSpc>
            </a:pPr>
            <a:r>
              <a:rPr lang="ar-JO" altLang="he-IL" sz="2000" dirty="0">
                <a:latin typeface="Sakkal Majalla" panose="02000000000000000000" pitchFamily="2" charset="-78"/>
                <a:ea typeface="Majalla UI"/>
                <a:cs typeface="Sakkal Majalla" panose="02000000000000000000" pitchFamily="2" charset="-78"/>
              </a:rPr>
              <a:t>لكلّ طفل الحقّ في إنقاذ حياته </a:t>
            </a:r>
            <a:r>
              <a:rPr lang="ar-JO" altLang="he-IL" sz="2000" b="1" dirty="0">
                <a:latin typeface="Sakkal Majalla" panose="02000000000000000000" pitchFamily="2" charset="-78"/>
                <a:ea typeface="Majalla UI"/>
                <a:cs typeface="Sakkal Majalla" panose="02000000000000000000" pitchFamily="2" charset="-78"/>
              </a:rPr>
              <a:t>والأولويّة في العلاج</a:t>
            </a:r>
            <a:r>
              <a:rPr lang="ar-JO" altLang="he-IL" sz="2000" dirty="0">
                <a:latin typeface="Sakkal Majalla" panose="02000000000000000000" pitchFamily="2" charset="-78"/>
                <a:ea typeface="Majalla UI"/>
                <a:cs typeface="Sakkal Majalla" panose="02000000000000000000" pitchFamily="2" charset="-78"/>
              </a:rPr>
              <a:t> في حالات المرض، الك</a:t>
            </a:r>
            <a:r>
              <a:rPr lang="ar-SA" altLang="he-IL" sz="2000" dirty="0">
                <a:latin typeface="Sakkal Majalla" panose="02000000000000000000" pitchFamily="2" charset="-78"/>
                <a:ea typeface="Majalla UI"/>
                <a:cs typeface="Sakkal Majalla" panose="02000000000000000000" pitchFamily="2" charset="-78"/>
              </a:rPr>
              <a:t>وارث</a:t>
            </a:r>
            <a:r>
              <a:rPr lang="ar-JO" altLang="he-IL" sz="2000" dirty="0">
                <a:latin typeface="Sakkal Majalla" panose="02000000000000000000" pitchFamily="2" charset="-78"/>
                <a:ea typeface="Majalla UI"/>
                <a:cs typeface="Sakkal Majalla" panose="02000000000000000000" pitchFamily="2" charset="-78"/>
              </a:rPr>
              <a:t> أو حالات </a:t>
            </a:r>
            <a:r>
              <a:rPr lang="ar-JO" altLang="he-IL" sz="2000" dirty="0" smtClean="0">
                <a:latin typeface="Sakkal Majalla" panose="02000000000000000000" pitchFamily="2" charset="-78"/>
                <a:ea typeface="Majalla UI"/>
                <a:cs typeface="Sakkal Majalla" panose="02000000000000000000" pitchFamily="2" charset="-78"/>
              </a:rPr>
              <a:t>الطوارئ</a:t>
            </a:r>
            <a:endParaRPr lang="en-US" altLang="he-IL" sz="2000" dirty="0" smtClean="0">
              <a:latin typeface="Sakkal Majalla" panose="02000000000000000000" pitchFamily="2" charset="-78"/>
              <a:ea typeface="Majalla UI"/>
              <a:cs typeface="Sakkal Majalla" panose="02000000000000000000" pitchFamily="2" charset="-78"/>
            </a:endParaRPr>
          </a:p>
          <a:p>
            <a:pPr marL="0" indent="0">
              <a:lnSpc>
                <a:spcPct val="170000"/>
              </a:lnSpc>
              <a:buNone/>
            </a:pPr>
            <a:endParaRPr lang="en-US" altLang="he-IL" sz="2000" dirty="0"/>
          </a:p>
        </p:txBody>
      </p:sp>
      <p:sp>
        <p:nvSpPr>
          <p:cNvPr id="8194" name="כותרת 1"/>
          <p:cNvSpPr>
            <a:spLocks noGrp="1"/>
          </p:cNvSpPr>
          <p:nvPr>
            <p:ph type="title"/>
          </p:nvPr>
        </p:nvSpPr>
        <p:spPr>
          <a:xfrm>
            <a:off x="2057400" y="76200"/>
            <a:ext cx="8229600" cy="1428750"/>
          </a:xfrm>
        </p:spPr>
        <p:txBody>
          <a:bodyPr>
            <a:noAutofit/>
          </a:bodyPr>
          <a:lstStyle/>
          <a:p>
            <a:pPr algn="ctr"/>
            <a:r>
              <a:rPr lang="ar-SA" altLang="he-IL" sz="6000" b="1" dirty="0">
                <a:latin typeface="Sakkal Majalla" panose="02000000000000000000" pitchFamily="2" charset="-78"/>
                <a:cs typeface="Sakkal Majalla" panose="02000000000000000000" pitchFamily="2" charset="-78"/>
              </a:rPr>
              <a:t>ملخّص</a:t>
            </a:r>
            <a:r>
              <a:rPr lang="ar-JO" altLang="he-IL" sz="6000" b="1" dirty="0">
                <a:latin typeface="Sakkal Majalla" panose="02000000000000000000" pitchFamily="2" charset="-78"/>
                <a:cs typeface="Sakkal Majalla" panose="02000000000000000000" pitchFamily="2" charset="-78"/>
              </a:rPr>
              <a:t> </a:t>
            </a:r>
            <a:r>
              <a:rPr lang="ar-SA" altLang="he-IL" sz="6000" b="1" dirty="0">
                <a:latin typeface="Sakkal Majalla" panose="02000000000000000000" pitchFamily="2" charset="-78"/>
                <a:cs typeface="Sakkal Majalla" panose="02000000000000000000" pitchFamily="2" charset="-78"/>
              </a:rPr>
              <a:t>اتّفاقيّة حقوق الطفل، 1989</a:t>
            </a:r>
            <a:endParaRPr lang="en-US" altLang="he-IL" sz="6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542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מציין מיקום תוכן 8" title="אילוסטרציה"/>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8238" y="2508692"/>
            <a:ext cx="4776359" cy="3174006"/>
          </a:xfrm>
        </p:spPr>
      </p:pic>
      <p:sp>
        <p:nvSpPr>
          <p:cNvPr id="8" name="TextBox 7"/>
          <p:cNvSpPr txBox="1"/>
          <p:nvPr/>
        </p:nvSpPr>
        <p:spPr>
          <a:xfrm>
            <a:off x="2589213" y="5221033"/>
            <a:ext cx="2518582" cy="461665"/>
          </a:xfrm>
          <a:prstGeom prst="rect">
            <a:avLst/>
          </a:prstGeom>
          <a:noFill/>
        </p:spPr>
        <p:txBody>
          <a:bodyPr wrap="square" rtlCol="1">
            <a:spAutoFit/>
          </a:bodyPr>
          <a:lstStyle/>
          <a:p>
            <a:pPr algn="ctr"/>
            <a:r>
              <a:rPr lang="en-US" sz="1200" dirty="0" smtClean="0">
                <a:solidFill>
                  <a:schemeClr val="bg1"/>
                </a:solidFill>
              </a:rPr>
              <a:t>Preus museum </a:t>
            </a:r>
            <a:r>
              <a:rPr lang="en-US" sz="1200" b="1" dirty="0">
                <a:solidFill>
                  <a:srgbClr val="FFFFFF"/>
                </a:solidFill>
                <a:latin typeface="Source Sans Pro"/>
              </a:rPr>
              <a:t>(CC BY 2.0)</a:t>
            </a:r>
          </a:p>
          <a:p>
            <a:endParaRPr lang="he-IL" sz="1200" dirty="0">
              <a:solidFill>
                <a:schemeClr val="bg1"/>
              </a:solidFill>
            </a:endParaRPr>
          </a:p>
        </p:txBody>
      </p:sp>
      <p:sp>
        <p:nvSpPr>
          <p:cNvPr id="10" name="TextBox 9"/>
          <p:cNvSpPr txBox="1"/>
          <p:nvPr/>
        </p:nvSpPr>
        <p:spPr>
          <a:xfrm>
            <a:off x="7185528" y="5240761"/>
            <a:ext cx="2387448" cy="276999"/>
          </a:xfrm>
          <a:prstGeom prst="rect">
            <a:avLst/>
          </a:prstGeom>
          <a:noFill/>
        </p:spPr>
        <p:txBody>
          <a:bodyPr wrap="none" rtlCol="1">
            <a:spAutoFit/>
          </a:bodyPr>
          <a:lstStyle/>
          <a:p>
            <a:pPr algn="ctr"/>
            <a:r>
              <a:rPr lang="en-US" sz="1200" dirty="0" smtClean="0">
                <a:solidFill>
                  <a:schemeClr val="bg1"/>
                </a:solidFill>
              </a:rPr>
              <a:t>IRRI Photos </a:t>
            </a:r>
            <a:r>
              <a:rPr lang="en-US" sz="1200" b="1" dirty="0">
                <a:solidFill>
                  <a:srgbClr val="FFFFFF"/>
                </a:solidFill>
                <a:latin typeface="Source Sans Pro"/>
              </a:rPr>
              <a:t>(CC BY-NC-SA 2.0)</a:t>
            </a:r>
            <a:endParaRPr lang="en-US" sz="1200" b="1" i="0" dirty="0">
              <a:solidFill>
                <a:srgbClr val="FFFFFF"/>
              </a:solidFill>
              <a:effectLst/>
              <a:latin typeface="Source Sans Pro"/>
            </a:endParaRPr>
          </a:p>
        </p:txBody>
      </p:sp>
      <p:sp>
        <p:nvSpPr>
          <p:cNvPr id="9218" name="כותרת 1"/>
          <p:cNvSpPr>
            <a:spLocks noGrp="1"/>
          </p:cNvSpPr>
          <p:nvPr>
            <p:ph type="title"/>
          </p:nvPr>
        </p:nvSpPr>
        <p:spPr>
          <a:xfrm>
            <a:off x="2133600" y="304800"/>
            <a:ext cx="8229600" cy="1143000"/>
          </a:xfrm>
        </p:spPr>
        <p:txBody>
          <a:bodyPr>
            <a:normAutofit/>
          </a:bodyPr>
          <a:lstStyle/>
          <a:p>
            <a:pPr algn="ctr"/>
            <a:r>
              <a:rPr lang="ar-JO" altLang="he-IL" sz="6500" b="1" dirty="0">
                <a:latin typeface="Sakkal Majalla" panose="02000000000000000000" pitchFamily="2" charset="-78"/>
                <a:cs typeface="Sakkal Majalla" panose="02000000000000000000" pitchFamily="2" charset="-78"/>
              </a:rPr>
              <a:t>ع</a:t>
            </a:r>
            <a:r>
              <a:rPr lang="ar-SA" altLang="he-IL" sz="6500" b="1" dirty="0">
                <a:latin typeface="Sakkal Majalla" panose="02000000000000000000" pitchFamily="2" charset="-78"/>
                <a:cs typeface="Sakkal Majalla" panose="02000000000000000000" pitchFamily="2" charset="-78"/>
              </a:rPr>
              <a:t>َ</a:t>
            </a:r>
            <a:r>
              <a:rPr lang="ar-JO" altLang="he-IL" sz="6500" b="1" dirty="0">
                <a:latin typeface="Sakkal Majalla" panose="02000000000000000000" pitchFamily="2" charset="-78"/>
                <a:cs typeface="Sakkal Majalla" panose="02000000000000000000" pitchFamily="2" charset="-78"/>
              </a:rPr>
              <a:t>مالة الأطفال</a:t>
            </a:r>
            <a:endParaRPr lang="he-IL" altLang="he-IL" sz="6500" b="1" dirty="0" smtClean="0">
              <a:latin typeface="Sakkal Majalla" panose="02000000000000000000" pitchFamily="2" charset="-78"/>
            </a:endParaRPr>
          </a:p>
        </p:txBody>
      </p:sp>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2833770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1864896" y="2033337"/>
            <a:ext cx="3248526" cy="4271210"/>
          </a:xfrm>
        </p:spPr>
        <p:txBody>
          <a:bodyPr>
            <a:noAutofit/>
          </a:bodyPr>
          <a:lstStyle/>
          <a:p>
            <a:pPr>
              <a:buFont typeface="Wingdings 2" pitchFamily="18" charset="2"/>
              <a:buNone/>
            </a:pPr>
            <a:r>
              <a:rPr lang="ar-JO" altLang="he-IL" sz="2000" b="1" u="sng" dirty="0">
                <a:ea typeface="Majalla UI"/>
              </a:rPr>
              <a:t> </a:t>
            </a:r>
            <a:r>
              <a:rPr lang="ar-JO" altLang="he-IL" sz="2000" b="1" u="sng" dirty="0">
                <a:latin typeface="Sakkal Majalla" panose="02000000000000000000" pitchFamily="2" charset="-78"/>
                <a:ea typeface="Majalla UI"/>
                <a:cs typeface="Sakkal Majalla" panose="02000000000000000000" pitchFamily="2" charset="-78"/>
              </a:rPr>
              <a:t>معطيات « مهنيّة» </a:t>
            </a:r>
            <a:endParaRPr lang="en-US" altLang="he-IL" sz="2000" b="1" u="sng" dirty="0" smtClean="0">
              <a:latin typeface="Sakkal Majalla" panose="02000000000000000000" pitchFamily="2" charset="-78"/>
              <a:ea typeface="Majalla UI"/>
              <a:cs typeface="Sakkal Majalla" panose="02000000000000000000" pitchFamily="2" charset="-78"/>
            </a:endParaRPr>
          </a:p>
          <a:p>
            <a:r>
              <a:rPr lang="he-IL" altLang="he-IL" sz="2000" dirty="0">
                <a:latin typeface="Sakkal Majalla" panose="02000000000000000000" pitchFamily="2" charset="-78"/>
              </a:rPr>
              <a:t>"</a:t>
            </a:r>
            <a:r>
              <a:rPr lang="ar-JO" altLang="he-IL" sz="2000" dirty="0">
                <a:latin typeface="Sakkal Majalla" panose="02000000000000000000" pitchFamily="2" charset="-78"/>
                <a:ea typeface="Majalla UI"/>
                <a:cs typeface="Sakkal Majalla" panose="02000000000000000000" pitchFamily="2" charset="-78"/>
              </a:rPr>
              <a:t> المهنة</a:t>
            </a:r>
            <a:r>
              <a:rPr lang="he-IL" altLang="he-IL" sz="2000" dirty="0">
                <a:latin typeface="Sakkal Majalla" panose="02000000000000000000" pitchFamily="2" charset="-78"/>
              </a:rPr>
              <a:t>":</a:t>
            </a:r>
            <a:r>
              <a:rPr lang="en-US" altLang="he-IL" sz="2000" dirty="0">
                <a:latin typeface="Sakkal Majalla" panose="02000000000000000000" pitchFamily="2" charset="-78"/>
                <a:cs typeface="Sakkal Majalla" panose="02000000000000000000" pitchFamily="2" charset="-78"/>
              </a:rPr>
              <a:t> </a:t>
            </a:r>
            <a:r>
              <a:rPr lang="ar-JO" altLang="he-IL" sz="2000" dirty="0">
                <a:latin typeface="Sakkal Majalla" panose="02000000000000000000" pitchFamily="2" charset="-78"/>
                <a:ea typeface="Majalla UI"/>
                <a:cs typeface="Sakkal Majalla" panose="02000000000000000000" pitchFamily="2" charset="-78"/>
              </a:rPr>
              <a:t>عامل في مصنع لإنتاج الطوب منذ كان في سنّ خمس سنوات. </a:t>
            </a:r>
            <a:r>
              <a:rPr lang="he-IL" altLang="he-IL" sz="2000" dirty="0">
                <a:latin typeface="Sakkal Majalla" panose="02000000000000000000" pitchFamily="2" charset="-78"/>
              </a:rPr>
              <a:t> </a:t>
            </a:r>
            <a:endParaRPr lang="en-US" altLang="he-IL" sz="2000" dirty="0">
              <a:latin typeface="Sakkal Majalla" panose="02000000000000000000" pitchFamily="2" charset="-78"/>
              <a:cs typeface="Sakkal Majalla" panose="02000000000000000000" pitchFamily="2" charset="-78"/>
            </a:endParaRPr>
          </a:p>
          <a:p>
            <a:r>
              <a:rPr lang="ar-JO" altLang="he-IL" sz="2000" dirty="0">
                <a:latin typeface="Sakkal Majalla" panose="02000000000000000000" pitchFamily="2" charset="-78"/>
                <a:ea typeface="Majalla UI"/>
                <a:cs typeface="Sakkal Majalla" panose="02000000000000000000" pitchFamily="2" charset="-78"/>
              </a:rPr>
              <a:t> ساعات العمل: من12-16 ساعة يوميًّا (استراحة نصف ساعة) ستّة أيّام في الأسبوع.</a:t>
            </a:r>
            <a:endParaRPr lang="en-US" altLang="he-IL" sz="2000" dirty="0">
              <a:latin typeface="Sakkal Majalla" panose="02000000000000000000" pitchFamily="2" charset="-78"/>
              <a:cs typeface="Sakkal Majalla" panose="02000000000000000000" pitchFamily="2" charset="-78"/>
            </a:endParaRPr>
          </a:p>
          <a:p>
            <a:r>
              <a:rPr lang="ar-JO" altLang="he-IL" sz="2000" dirty="0">
                <a:latin typeface="Sakkal Majalla" panose="02000000000000000000" pitchFamily="2" charset="-78"/>
                <a:ea typeface="Majalla UI"/>
                <a:cs typeface="Sakkal Majalla" panose="02000000000000000000" pitchFamily="2" charset="-78"/>
              </a:rPr>
              <a:t> الإنتاج: حوالي 600 طوبة في اليوم. </a:t>
            </a:r>
            <a:endParaRPr lang="he-IL" altLang="he-IL" sz="2000" dirty="0">
              <a:latin typeface="Sakkal Majalla" panose="02000000000000000000" pitchFamily="2" charset="-78"/>
            </a:endParaRPr>
          </a:p>
          <a:p>
            <a:r>
              <a:rPr lang="ar-JO" altLang="he-IL" sz="2000" dirty="0">
                <a:latin typeface="Sakkal Majalla" panose="02000000000000000000" pitchFamily="2" charset="-78"/>
                <a:ea typeface="Majalla UI"/>
                <a:cs typeface="Sakkal Majalla" panose="02000000000000000000" pitchFamily="2" charset="-78"/>
              </a:rPr>
              <a:t> الأجر: 1.3 يورو (نحو 8 شي</a:t>
            </a:r>
            <a:r>
              <a:rPr lang="ar-SA" altLang="he-IL" sz="2000" dirty="0">
                <a:latin typeface="Sakkal Majalla" panose="02000000000000000000" pitchFamily="2" charset="-78"/>
                <a:ea typeface="Majalla UI"/>
                <a:cs typeface="Sakkal Majalla" panose="02000000000000000000" pitchFamily="2" charset="-78"/>
              </a:rPr>
              <a:t>ك</a:t>
            </a:r>
            <a:r>
              <a:rPr lang="ar-JO" altLang="he-IL" sz="2000" dirty="0">
                <a:latin typeface="Sakkal Majalla" panose="02000000000000000000" pitchFamily="2" charset="-78"/>
                <a:ea typeface="Majalla UI"/>
                <a:cs typeface="Sakkal Majalla" panose="02000000000000000000" pitchFamily="2" charset="-78"/>
              </a:rPr>
              <a:t>ل) عن كلّ 1000 طوبة (لكن 50% من الأجر يموّل تغطية القرض الذي أخذته أسرته).</a:t>
            </a:r>
            <a:endParaRPr lang="en-US" altLang="he-IL" sz="2000" dirty="0">
              <a:latin typeface="Sakkal Majalla" panose="02000000000000000000" pitchFamily="2" charset="-78"/>
              <a:cs typeface="Sakkal Majalla" panose="02000000000000000000" pitchFamily="2" charset="-78"/>
            </a:endParaRPr>
          </a:p>
          <a:p>
            <a:pPr>
              <a:buFont typeface="Wingdings 2" pitchFamily="18" charset="2"/>
              <a:buNone/>
            </a:pPr>
            <a:endParaRPr lang="en-US" altLang="he-IL" sz="2000" b="1" dirty="0"/>
          </a:p>
          <a:p>
            <a:pPr>
              <a:buFont typeface="Wingdings 2" pitchFamily="18" charset="2"/>
              <a:buNone/>
            </a:pPr>
            <a:endParaRPr lang="he-IL" altLang="he-IL" sz="2000" dirty="0"/>
          </a:p>
        </p:txBody>
      </p:sp>
      <p:sp>
        <p:nvSpPr>
          <p:cNvPr id="4" name="מציין מיקום תוכן 3"/>
          <p:cNvSpPr>
            <a:spLocks noGrp="1"/>
          </p:cNvSpPr>
          <p:nvPr>
            <p:ph sz="half" idx="2"/>
          </p:nvPr>
        </p:nvSpPr>
        <p:spPr>
          <a:xfrm>
            <a:off x="6521116" y="2057401"/>
            <a:ext cx="3689684" cy="3404936"/>
          </a:xfrm>
        </p:spPr>
        <p:txBody>
          <a:bodyPr>
            <a:noAutofit/>
          </a:bodyPr>
          <a:lstStyle/>
          <a:p>
            <a:pPr>
              <a:buFont typeface="Wingdings 2" pitchFamily="18" charset="2"/>
              <a:buNone/>
            </a:pPr>
            <a:r>
              <a:rPr lang="ar-JO" altLang="he-IL" sz="2800" b="1" u="sng" dirty="0" smtClean="0">
                <a:latin typeface="Sakkal Majalla" panose="02000000000000000000" pitchFamily="2" charset="-78"/>
                <a:ea typeface="Majalla UI"/>
                <a:cs typeface="Sakkal Majalla" panose="02000000000000000000" pitchFamily="2" charset="-78"/>
              </a:rPr>
              <a:t>تفاصيل </a:t>
            </a:r>
            <a:r>
              <a:rPr lang="ar-JO" altLang="he-IL" sz="2800" b="1" u="sng" dirty="0">
                <a:latin typeface="Sakkal Majalla" panose="02000000000000000000" pitchFamily="2" charset="-78"/>
                <a:ea typeface="Majalla UI"/>
                <a:cs typeface="Sakkal Majalla" panose="02000000000000000000" pitchFamily="2" charset="-78"/>
              </a:rPr>
              <a:t>شخصيّة</a:t>
            </a:r>
            <a:endParaRPr lang="en-US" altLang="he-IL" sz="2800" b="1" dirty="0">
              <a:latin typeface="Sakkal Majalla" panose="02000000000000000000" pitchFamily="2" charset="-78"/>
              <a:cs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الاسم: أوشيكا هشمير</a:t>
            </a:r>
            <a:endParaRPr lang="en-US" altLang="he-IL" sz="2800" dirty="0">
              <a:latin typeface="Sakkal Majalla" panose="02000000000000000000" pitchFamily="2" charset="-78"/>
              <a:cs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 السنّ: 11 عامًا</a:t>
            </a:r>
            <a:r>
              <a:rPr lang="he-IL" altLang="he-IL" sz="2800" dirty="0">
                <a:latin typeface="Sakkal Majalla" panose="02000000000000000000" pitchFamily="2" charset="-78"/>
              </a:rPr>
              <a:t> </a:t>
            </a:r>
            <a:endParaRPr lang="en-US" altLang="he-IL" sz="2800" dirty="0">
              <a:latin typeface="Sakkal Majalla" panose="02000000000000000000" pitchFamily="2" charset="-78"/>
              <a:cs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القوميّة: باكستانيّ</a:t>
            </a:r>
            <a:endParaRPr lang="en-US" altLang="he-IL" sz="2800" dirty="0">
              <a:latin typeface="Sakkal Majalla" panose="02000000000000000000" pitchFamily="2" charset="-78"/>
              <a:cs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الأسرة</a:t>
            </a:r>
            <a:r>
              <a:rPr lang="he-IL" altLang="he-IL" sz="2800" dirty="0">
                <a:latin typeface="Sakkal Majalla" panose="02000000000000000000" pitchFamily="2" charset="-78"/>
              </a:rPr>
              <a:t>: </a:t>
            </a:r>
            <a:r>
              <a:rPr lang="ar-JO" altLang="he-IL" sz="2800" dirty="0">
                <a:latin typeface="Sakkal Majalla" panose="02000000000000000000" pitchFamily="2" charset="-78"/>
                <a:ea typeface="Majalla UI"/>
                <a:cs typeface="Sakkal Majalla" panose="02000000000000000000" pitchFamily="2" charset="-78"/>
              </a:rPr>
              <a:t>الوالدان، الجدّ والجدّة، أخت وثلاثة أخوة.</a:t>
            </a:r>
            <a:r>
              <a:rPr lang="he-IL" altLang="he-IL" sz="2800" dirty="0">
                <a:latin typeface="Sakkal Majalla" panose="02000000000000000000" pitchFamily="2" charset="-78"/>
              </a:rPr>
              <a:t> </a:t>
            </a:r>
            <a:endParaRPr lang="en-US" altLang="he-IL" sz="2800" dirty="0">
              <a:latin typeface="Sakkal Majalla" panose="02000000000000000000" pitchFamily="2" charset="-78"/>
              <a:cs typeface="Sakkal Majalla" panose="02000000000000000000" pitchFamily="2" charset="-78"/>
            </a:endParaRPr>
          </a:p>
          <a:p>
            <a:r>
              <a:rPr lang="ar-JO" altLang="he-IL" sz="2800" dirty="0">
                <a:latin typeface="Sakkal Majalla" panose="02000000000000000000" pitchFamily="2" charset="-78"/>
                <a:ea typeface="Majalla UI"/>
                <a:cs typeface="Sakkal Majalla" panose="02000000000000000000" pitchFamily="2" charset="-78"/>
              </a:rPr>
              <a:t>الدخل: 70 روبيّة شهريًّا.</a:t>
            </a:r>
            <a:r>
              <a:rPr lang="en-US" altLang="he-IL" sz="2800" dirty="0">
                <a:latin typeface="Sakkal Majalla" panose="02000000000000000000" pitchFamily="2" charset="-78"/>
                <a:cs typeface="Sakkal Majalla" panose="02000000000000000000" pitchFamily="2" charset="-78"/>
              </a:rPr>
              <a:t> </a:t>
            </a:r>
          </a:p>
          <a:p>
            <a:endParaRPr lang="en-US" altLang="he-IL" sz="2800" dirty="0"/>
          </a:p>
          <a:p>
            <a:endParaRPr lang="en-US" altLang="he-IL" sz="2800" dirty="0"/>
          </a:p>
        </p:txBody>
      </p:sp>
      <p:sp>
        <p:nvSpPr>
          <p:cNvPr id="10242" name="כותרת 1"/>
          <p:cNvSpPr>
            <a:spLocks noGrp="1"/>
          </p:cNvSpPr>
          <p:nvPr>
            <p:ph type="title"/>
          </p:nvPr>
        </p:nvSpPr>
        <p:spPr>
          <a:xfrm>
            <a:off x="1981200" y="381000"/>
            <a:ext cx="8229600" cy="1143000"/>
          </a:xfrm>
        </p:spPr>
        <p:txBody>
          <a:bodyPr>
            <a:normAutofit/>
          </a:bodyPr>
          <a:lstStyle/>
          <a:p>
            <a:pPr algn="ctr"/>
            <a:r>
              <a:rPr lang="ar-JO" altLang="he-IL" sz="6500" b="1" dirty="0">
                <a:latin typeface="Sakkal Majalla" panose="02000000000000000000" pitchFamily="2" charset="-78"/>
                <a:cs typeface="Sakkal Majalla" panose="02000000000000000000" pitchFamily="2" charset="-78"/>
              </a:rPr>
              <a:t>وقائع حياة أوشيكا</a:t>
            </a:r>
            <a:endParaRPr lang="he-IL" altLang="he-IL" sz="6500" b="1" dirty="0" smtClean="0">
              <a:latin typeface="Sakkal Majalla" panose="02000000000000000000" pitchFamily="2" charset="-78"/>
            </a:endParaRPr>
          </a:p>
        </p:txBody>
      </p:sp>
    </p:spTree>
    <p:extLst>
      <p:ext uri="{BB962C8B-B14F-4D97-AF65-F5344CB8AC3E}">
        <p14:creationId xmlns:p14="http://schemas.microsoft.com/office/powerpoint/2010/main" val="10666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1981200" y="1676400"/>
            <a:ext cx="8077200" cy="4724400"/>
          </a:xfrm>
        </p:spPr>
        <p:txBody>
          <a:bodyPr>
            <a:normAutofit fontScale="70000" lnSpcReduction="20000"/>
          </a:bodyPr>
          <a:lstStyle/>
          <a:p>
            <a:pPr>
              <a:buFont typeface="Wingdings 2" panose="05020102010507070707" pitchFamily="18" charset="2"/>
              <a:buNone/>
            </a:pPr>
            <a:r>
              <a:rPr lang="ar-JO" altLang="he-IL" sz="3600" b="1" dirty="0" smtClean="0">
                <a:latin typeface="Sakkal Majalla" panose="02000000000000000000" pitchFamily="2" charset="-78"/>
                <a:ea typeface="Majalla UI"/>
                <a:cs typeface="Sakkal Majalla" panose="02000000000000000000" pitchFamily="2" charset="-78"/>
              </a:rPr>
              <a:t>معلومات </a:t>
            </a:r>
            <a:r>
              <a:rPr lang="ar-JO" altLang="he-IL" sz="3600" b="1" dirty="0">
                <a:latin typeface="Sakkal Majalla" panose="02000000000000000000" pitchFamily="2" charset="-78"/>
                <a:ea typeface="Majalla UI"/>
                <a:cs typeface="Sakkal Majalla" panose="02000000000000000000" pitchFamily="2" charset="-78"/>
              </a:rPr>
              <a:t>إضافيّة: </a:t>
            </a:r>
            <a:endParaRPr lang="en-US" altLang="he-IL" sz="3600" b="1" dirty="0">
              <a:latin typeface="Sakkal Majalla" panose="02000000000000000000" pitchFamily="2" charset="-78"/>
              <a:cs typeface="Sakkal Majalla" panose="02000000000000000000" pitchFamily="2" charset="-78"/>
            </a:endParaRPr>
          </a:p>
          <a:p>
            <a:pPr>
              <a:buFont typeface="Wingdings 2" panose="05020102010507070707" pitchFamily="18" charset="2"/>
              <a:buNone/>
            </a:pPr>
            <a:r>
              <a:rPr lang="he-IL" altLang="he-IL" sz="3600" dirty="0">
                <a:latin typeface="Sakkal Majalla" panose="02000000000000000000" pitchFamily="2" charset="-78"/>
              </a:rPr>
              <a:t>	</a:t>
            </a:r>
            <a:r>
              <a:rPr lang="ar-JO" altLang="he-IL" sz="3600" dirty="0">
                <a:latin typeface="Sakkal Majalla" panose="02000000000000000000" pitchFamily="2" charset="-78"/>
                <a:ea typeface="Majalla UI"/>
                <a:cs typeface="Sakkal Majalla" panose="02000000000000000000" pitchFamily="2" charset="-78"/>
              </a:rPr>
              <a:t>عائلة أوشيكا لديها ديون ثقيلة بسبب القرض الذي أخذته. </a:t>
            </a:r>
          </a:p>
          <a:p>
            <a:pPr>
              <a:buFont typeface="Wingdings 2" panose="05020102010507070707" pitchFamily="18" charset="2"/>
              <a:buNone/>
            </a:pPr>
            <a:r>
              <a:rPr lang="ar-JO" altLang="he-IL" sz="3600" dirty="0">
                <a:latin typeface="Sakkal Majalla" panose="02000000000000000000" pitchFamily="2" charset="-78"/>
                <a:ea typeface="Majalla UI"/>
                <a:cs typeface="Sakkal Majalla" panose="02000000000000000000" pitchFamily="2" charset="-78"/>
              </a:rPr>
              <a:t>والدة أوشيكا لا تعمل، والأجر الذي يتقاضاه والده لا يكفي لسدّ الديون، ولذلك يضطرّ والداه إلى إرسال</a:t>
            </a:r>
            <a:r>
              <a:rPr lang="ar-SA" altLang="he-IL" sz="3600" dirty="0">
                <a:latin typeface="Sakkal Majalla" panose="02000000000000000000" pitchFamily="2" charset="-78"/>
                <a:ea typeface="Majalla UI"/>
                <a:cs typeface="Sakkal Majalla" panose="02000000000000000000" pitchFamily="2" charset="-78"/>
              </a:rPr>
              <a:t>ه</a:t>
            </a:r>
            <a:r>
              <a:rPr lang="ar-JO" altLang="he-IL" sz="3600" dirty="0">
                <a:latin typeface="Sakkal Majalla" panose="02000000000000000000" pitchFamily="2" charset="-78"/>
                <a:ea typeface="Majalla UI"/>
                <a:cs typeface="Sakkal Majalla" panose="02000000000000000000" pitchFamily="2" charset="-78"/>
              </a:rPr>
              <a:t> إلى العمل. </a:t>
            </a:r>
            <a:endParaRPr lang="he-IL" altLang="he-IL" sz="3600" dirty="0">
              <a:latin typeface="Sakkal Majalla" panose="02000000000000000000" pitchFamily="2" charset="-78"/>
            </a:endParaRPr>
          </a:p>
          <a:p>
            <a:pPr>
              <a:buFont typeface="Wingdings 2" panose="05020102010507070707" pitchFamily="18" charset="2"/>
              <a:buNone/>
            </a:pPr>
            <a:r>
              <a:rPr lang="he-IL" altLang="he-IL" sz="3600" dirty="0">
                <a:latin typeface="Sakkal Majalla" panose="02000000000000000000" pitchFamily="2" charset="-78"/>
              </a:rPr>
              <a:t>	</a:t>
            </a:r>
            <a:r>
              <a:rPr lang="ar-JO" altLang="he-IL" sz="3600" dirty="0">
                <a:latin typeface="Sakkal Majalla" panose="02000000000000000000" pitchFamily="2" charset="-78"/>
                <a:ea typeface="Majalla UI"/>
                <a:cs typeface="Sakkal Majalla" panose="02000000000000000000" pitchFamily="2" charset="-78"/>
              </a:rPr>
              <a:t>والد أوشيكا أرسله إلى المدرسة لمدّة ثلاثة أشهر، لكنّ صاحب المصنع أخرجه من المدرسة، وأعاده إلى العمل، وعاقب الأب. الأجر الذي تحصل عليه العائلة متدنٍّ جدًّا ولا يكفي لسدّ الاحتياجات الأساسيّة</a:t>
            </a:r>
            <a:r>
              <a:rPr lang="ar-SA" altLang="he-IL" sz="3600" dirty="0">
                <a:latin typeface="Sakkal Majalla" panose="02000000000000000000" pitchFamily="2" charset="-78"/>
                <a:ea typeface="Majalla UI"/>
                <a:cs typeface="Sakkal Majalla" panose="02000000000000000000" pitchFamily="2" charset="-78"/>
              </a:rPr>
              <a:t>،</a:t>
            </a:r>
            <a:r>
              <a:rPr lang="ar-JO" altLang="he-IL" sz="3600" dirty="0">
                <a:latin typeface="Sakkal Majalla" panose="02000000000000000000" pitchFamily="2" charset="-78"/>
                <a:ea typeface="Majalla UI"/>
                <a:cs typeface="Sakkal Majalla" panose="02000000000000000000" pitchFamily="2" charset="-78"/>
              </a:rPr>
              <a:t> مثل</a:t>
            </a:r>
            <a:r>
              <a:rPr lang="ar-SA" altLang="he-IL" sz="3600" dirty="0">
                <a:latin typeface="Sakkal Majalla" panose="02000000000000000000" pitchFamily="2" charset="-78"/>
                <a:ea typeface="Majalla UI"/>
                <a:cs typeface="Sakkal Majalla" panose="02000000000000000000" pitchFamily="2" charset="-78"/>
              </a:rPr>
              <a:t>:</a:t>
            </a:r>
            <a:r>
              <a:rPr lang="ar-JO" altLang="he-IL" sz="3600" dirty="0">
                <a:latin typeface="Sakkal Majalla" panose="02000000000000000000" pitchFamily="2" charset="-78"/>
                <a:ea typeface="Majalla UI"/>
                <a:cs typeface="Sakkal Majalla" panose="02000000000000000000" pitchFamily="2" charset="-78"/>
              </a:rPr>
              <a:t> الغذاء اللائق والعلاج الطبّيّ لأفراد الأسرة. </a:t>
            </a:r>
            <a:endParaRPr lang="en-US" altLang="he-IL" sz="3600" dirty="0">
              <a:latin typeface="Sakkal Majalla" panose="02000000000000000000" pitchFamily="2" charset="-78"/>
              <a:cs typeface="Sakkal Majalla" panose="02000000000000000000" pitchFamily="2" charset="-78"/>
            </a:endParaRPr>
          </a:p>
          <a:p>
            <a:r>
              <a:rPr lang="ar-JO" altLang="he-IL" sz="3600" dirty="0">
                <a:latin typeface="Sakkal Majalla" panose="02000000000000000000" pitchFamily="2" charset="-78"/>
                <a:ea typeface="Majalla UI"/>
                <a:cs typeface="Sakkal Majalla" panose="02000000000000000000" pitchFamily="2" charset="-78"/>
              </a:rPr>
              <a:t>المعلومات السابقة حقيقيّة وأخذت من موقع منظّمة أقامها أبناء شبيبة في كندا من أجل معالجة مشاكل ع</a:t>
            </a:r>
            <a:r>
              <a:rPr lang="ar-SA" altLang="he-IL" sz="3600" dirty="0">
                <a:latin typeface="Sakkal Majalla" panose="02000000000000000000" pitchFamily="2" charset="-78"/>
                <a:ea typeface="Majalla UI"/>
                <a:cs typeface="Sakkal Majalla" panose="02000000000000000000" pitchFamily="2" charset="-78"/>
              </a:rPr>
              <a:t>مالة</a:t>
            </a:r>
            <a:r>
              <a:rPr lang="ar-JO" altLang="he-IL" sz="3600" dirty="0">
                <a:latin typeface="Sakkal Majalla" panose="02000000000000000000" pitchFamily="2" charset="-78"/>
                <a:ea typeface="Majalla UI"/>
                <a:cs typeface="Sakkal Majalla" panose="02000000000000000000" pitchFamily="2" charset="-78"/>
              </a:rPr>
              <a:t> الأطفال. </a:t>
            </a:r>
            <a:endParaRPr lang="he-IL" altLang="he-IL" sz="3600" dirty="0">
              <a:latin typeface="Sakkal Majalla" panose="02000000000000000000" pitchFamily="2" charset="-78"/>
            </a:endParaRPr>
          </a:p>
          <a:p>
            <a:r>
              <a:rPr lang="en-US" altLang="he-IL" sz="3600" b="1" dirty="0">
                <a:latin typeface="Sakkal Majalla" panose="02000000000000000000" pitchFamily="2" charset="-78"/>
                <a:cs typeface="Sakkal Majalla" panose="02000000000000000000" pitchFamily="2" charset="-78"/>
              </a:rPr>
              <a:t>www.freethechildren.org </a:t>
            </a:r>
          </a:p>
          <a:p>
            <a:pPr>
              <a:buFont typeface="Wingdings 2" panose="05020102010507070707" pitchFamily="18" charset="2"/>
              <a:buNone/>
            </a:pPr>
            <a:endParaRPr lang="en-US" altLang="he-IL" sz="2400" b="1" dirty="0"/>
          </a:p>
          <a:p>
            <a:pPr>
              <a:buFont typeface="Wingdings 2" panose="05020102010507070707" pitchFamily="18" charset="2"/>
              <a:buNone/>
            </a:pPr>
            <a:r>
              <a:rPr lang="he-IL" altLang="he-IL" sz="2400" dirty="0"/>
              <a:t>	</a:t>
            </a:r>
          </a:p>
        </p:txBody>
      </p:sp>
      <p:sp>
        <p:nvSpPr>
          <p:cNvPr id="11266" name="כותרת 1"/>
          <p:cNvSpPr>
            <a:spLocks noGrp="1"/>
          </p:cNvSpPr>
          <p:nvPr>
            <p:ph type="title"/>
          </p:nvPr>
        </p:nvSpPr>
        <p:spPr>
          <a:xfrm>
            <a:off x="1981200" y="381000"/>
            <a:ext cx="8229600" cy="1143000"/>
          </a:xfrm>
        </p:spPr>
        <p:txBody>
          <a:bodyPr>
            <a:normAutofit/>
          </a:bodyPr>
          <a:lstStyle/>
          <a:p>
            <a:pPr algn="ctr"/>
            <a:r>
              <a:rPr lang="ar-JO" altLang="he-IL" sz="6000" b="1" dirty="0"/>
              <a:t>وقائع حياة أوشيكا </a:t>
            </a:r>
            <a:endParaRPr lang="he-IL" altLang="he-IL" sz="6000" b="1" dirty="0" smtClean="0"/>
          </a:p>
        </p:txBody>
      </p:sp>
    </p:spTree>
    <p:extLst>
      <p:ext uri="{BB962C8B-B14F-4D97-AF65-F5344CB8AC3E}">
        <p14:creationId xmlns:p14="http://schemas.microsoft.com/office/powerpoint/2010/main" val="30892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p:cNvCxnSpPr/>
          <p:nvPr/>
        </p:nvCxnSpPr>
        <p:spPr>
          <a:xfrm>
            <a:off x="3505200" y="1792288"/>
            <a:ext cx="1905000" cy="762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5486400" y="1792288"/>
            <a:ext cx="1447800" cy="7620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p:cNvSpPr>
            <a:spLocks noGrp="1"/>
          </p:cNvSpPr>
          <p:nvPr>
            <p:ph idx="1"/>
          </p:nvPr>
        </p:nvSpPr>
        <p:spPr>
          <a:xfrm>
            <a:off x="1981200" y="2209800"/>
            <a:ext cx="8229600" cy="3581400"/>
          </a:xfrm>
        </p:spPr>
        <p:txBody>
          <a:bodyPr>
            <a:normAutofit fontScale="92500" lnSpcReduction="10000"/>
          </a:bodyPr>
          <a:lstStyle/>
          <a:p>
            <a:pPr>
              <a:defRPr/>
            </a:pPr>
            <a:r>
              <a:rPr lang="ar-JO" altLang="he-IL" sz="2800" dirty="0">
                <a:latin typeface="Sakkal Majalla" panose="02000000000000000000" pitchFamily="2" charset="-78"/>
                <a:ea typeface="Majalla UI"/>
                <a:cs typeface="Sakkal Majalla" panose="02000000000000000000" pitchFamily="2" charset="-78"/>
              </a:rPr>
              <a:t>عمل </a:t>
            </a:r>
            <a:r>
              <a:rPr lang="ar-JO" altLang="he-IL" sz="2800" b="1" dirty="0">
                <a:latin typeface="Sakkal Majalla" panose="02000000000000000000" pitchFamily="2" charset="-78"/>
                <a:ea typeface="Majalla UI"/>
                <a:cs typeface="Sakkal Majalla" panose="02000000000000000000" pitchFamily="2" charset="-78"/>
              </a:rPr>
              <a:t>يقوم به أطفال دون سنّ 15 عامًا</a:t>
            </a:r>
            <a:r>
              <a:rPr lang="ar-JO" altLang="he-IL" sz="2800" dirty="0">
                <a:latin typeface="Sakkal Majalla" panose="02000000000000000000" pitchFamily="2" charset="-78"/>
                <a:ea typeface="Majalla UI"/>
                <a:cs typeface="Sakkal Majalla" panose="02000000000000000000" pitchFamily="2" charset="-78"/>
              </a:rPr>
              <a:t>. </a:t>
            </a:r>
            <a:endParaRPr lang="he-IL" altLang="he-IL" sz="2800" dirty="0">
              <a:latin typeface="Sakkal Majalla" panose="02000000000000000000" pitchFamily="2" charset="-78"/>
            </a:endParaRPr>
          </a:p>
          <a:p>
            <a:pPr>
              <a:defRPr/>
            </a:pPr>
            <a:r>
              <a:rPr lang="ar-JO" altLang="he-IL" sz="2800" dirty="0">
                <a:latin typeface="Sakkal Majalla" panose="02000000000000000000" pitchFamily="2" charset="-78"/>
                <a:ea typeface="Majalla UI"/>
                <a:cs typeface="Sakkal Majalla" panose="02000000000000000000" pitchFamily="2" charset="-78"/>
              </a:rPr>
              <a:t>عمل </a:t>
            </a:r>
            <a:r>
              <a:rPr lang="ar-SA" altLang="he-IL" sz="2800" b="1" dirty="0">
                <a:latin typeface="Sakkal Majalla" panose="02000000000000000000" pitchFamily="2" charset="-78"/>
                <a:ea typeface="Majalla UI"/>
                <a:cs typeface="Sakkal Majalla" panose="02000000000000000000" pitchFamily="2" charset="-78"/>
              </a:rPr>
              <a:t>ل</a:t>
            </a:r>
            <a:r>
              <a:rPr lang="ar-JO" altLang="he-IL" sz="2800" b="1" dirty="0">
                <a:latin typeface="Sakkal Majalla" panose="02000000000000000000" pitchFamily="2" charset="-78"/>
                <a:ea typeface="Majalla UI"/>
                <a:cs typeface="Sakkal Majalla" panose="02000000000000000000" pitchFamily="2" charset="-78"/>
              </a:rPr>
              <a:t>ساعات كثيرة </a:t>
            </a:r>
            <a:r>
              <a:rPr lang="ar-JO" altLang="he-IL" sz="2800" dirty="0">
                <a:latin typeface="Sakkal Majalla" panose="02000000000000000000" pitchFamily="2" charset="-78"/>
                <a:ea typeface="Majalla UI"/>
                <a:cs typeface="Sakkal Majalla" panose="02000000000000000000" pitchFamily="2" charset="-78"/>
              </a:rPr>
              <a:t>في كلّ يوم. </a:t>
            </a:r>
            <a:endParaRPr lang="he-IL" altLang="he-IL" sz="2800" dirty="0">
              <a:latin typeface="Sakkal Majalla" panose="02000000000000000000" pitchFamily="2" charset="-78"/>
            </a:endParaRPr>
          </a:p>
          <a:p>
            <a:pPr>
              <a:defRPr/>
            </a:pPr>
            <a:r>
              <a:rPr lang="ar-JO" altLang="he-IL" sz="2800" dirty="0">
                <a:latin typeface="Sakkal Majalla" panose="02000000000000000000" pitchFamily="2" charset="-78"/>
                <a:ea typeface="Majalla UI"/>
                <a:cs typeface="Sakkal Majalla" panose="02000000000000000000" pitchFamily="2" charset="-78"/>
              </a:rPr>
              <a:t>عمل </a:t>
            </a:r>
            <a:r>
              <a:rPr lang="ar-JO" altLang="he-IL" sz="2800" b="1" dirty="0">
                <a:latin typeface="Sakkal Majalla" panose="02000000000000000000" pitchFamily="2" charset="-78"/>
                <a:ea typeface="Majalla UI"/>
                <a:cs typeface="Sakkal Majalla" panose="02000000000000000000" pitchFamily="2" charset="-78"/>
              </a:rPr>
              <a:t>يمنع الأطفال من الوصول إلى المدرسة</a:t>
            </a:r>
            <a:r>
              <a:rPr lang="ar-JO" altLang="he-IL" sz="2800" dirty="0">
                <a:latin typeface="Sakkal Majalla" panose="02000000000000000000" pitchFamily="2" charset="-78"/>
                <a:ea typeface="Majalla UI"/>
                <a:cs typeface="Sakkal Majalla" panose="02000000000000000000" pitchFamily="2" charset="-78"/>
              </a:rPr>
              <a:t>. </a:t>
            </a:r>
            <a:endParaRPr lang="he-IL" altLang="he-IL" sz="2800" dirty="0">
              <a:latin typeface="Sakkal Majalla" panose="02000000000000000000" pitchFamily="2" charset="-78"/>
            </a:endParaRPr>
          </a:p>
          <a:p>
            <a:pPr>
              <a:defRPr/>
            </a:pPr>
            <a:r>
              <a:rPr lang="ar-JO" altLang="he-IL" sz="2800" dirty="0">
                <a:latin typeface="Sakkal Majalla" panose="02000000000000000000" pitchFamily="2" charset="-78"/>
                <a:ea typeface="Majalla UI"/>
                <a:cs typeface="Sakkal Majalla" panose="02000000000000000000" pitchFamily="2" charset="-78"/>
              </a:rPr>
              <a:t>عمل </a:t>
            </a:r>
            <a:r>
              <a:rPr lang="ar-JO" altLang="he-IL" sz="2800" b="1" dirty="0">
                <a:latin typeface="Sakkal Majalla" panose="02000000000000000000" pitchFamily="2" charset="-78"/>
                <a:ea typeface="Majalla UI"/>
                <a:cs typeface="Sakkal Majalla" panose="02000000000000000000" pitchFamily="2" charset="-78"/>
              </a:rPr>
              <a:t>يشكّل خطرًا </a:t>
            </a:r>
            <a:r>
              <a:rPr lang="ar-JO" altLang="he-IL" sz="2800" dirty="0">
                <a:latin typeface="Sakkal Majalla" panose="02000000000000000000" pitchFamily="2" charset="-78"/>
                <a:ea typeface="Majalla UI"/>
                <a:cs typeface="Sakkal Majalla" panose="02000000000000000000" pitchFamily="2" charset="-78"/>
              </a:rPr>
              <a:t>على الأطفال ويضرّ بصحّتهم الجسديّة أو النفسيّة.</a:t>
            </a:r>
            <a:endParaRPr lang="he-IL" altLang="he-IL" sz="2800" dirty="0">
              <a:latin typeface="Sakkal Majalla" panose="02000000000000000000" pitchFamily="2" charset="-78"/>
            </a:endParaRPr>
          </a:p>
          <a:p>
            <a:pPr marL="0" indent="0">
              <a:buFont typeface="Wingdings 2" pitchFamily="18" charset="2"/>
              <a:buNone/>
              <a:defRPr/>
            </a:pPr>
            <a:endParaRPr lang="he-IL" altLang="he-IL" sz="2800" dirty="0">
              <a:latin typeface="Sakkal Majalla" panose="02000000000000000000" pitchFamily="2" charset="-78"/>
            </a:endParaRPr>
          </a:p>
          <a:p>
            <a:pPr>
              <a:defRPr/>
            </a:pPr>
            <a:r>
              <a:rPr lang="ar-JO" altLang="he-IL" sz="2800" b="1" dirty="0">
                <a:latin typeface="Sakkal Majalla" panose="02000000000000000000" pitchFamily="2" charset="-78"/>
                <a:ea typeface="Majalla UI"/>
                <a:cs typeface="Sakkal Majalla" panose="02000000000000000000" pitchFamily="2" charset="-78"/>
              </a:rPr>
              <a:t>الأخطار: </a:t>
            </a:r>
            <a:r>
              <a:rPr lang="ar-JO" altLang="he-IL" sz="2800" dirty="0">
                <a:latin typeface="Sakkal Majalla" panose="02000000000000000000" pitchFamily="2" charset="-78"/>
                <a:ea typeface="Majalla UI"/>
                <a:cs typeface="Sakkal Majalla" panose="02000000000000000000" pitchFamily="2" charset="-78"/>
              </a:rPr>
              <a:t>حرمان الأطفال من التعليم، المسّ بنموّهم الجسديّ أو النفسيّ، تشوّهات في بنية الجسم، التسمّم من الموادّ الكيميائيّة، إصابات مختلفة، مشاكل تنفّس خطيرة، حروق وغيرها...</a:t>
            </a:r>
            <a:r>
              <a:rPr lang="he-IL" altLang="he-IL" sz="2800" dirty="0">
                <a:latin typeface="Sakkal Majalla" panose="02000000000000000000" pitchFamily="2" charset="-78"/>
              </a:rPr>
              <a:t> </a:t>
            </a:r>
            <a:endParaRPr lang="en-US" altLang="he-IL" sz="2800" dirty="0">
              <a:latin typeface="Sakkal Majalla" panose="02000000000000000000" pitchFamily="2" charset="-78"/>
              <a:cs typeface="Sakkal Majalla" panose="02000000000000000000" pitchFamily="2" charset="-78"/>
            </a:endParaRPr>
          </a:p>
          <a:p>
            <a:endParaRPr lang="he-IL" altLang="he-IL" sz="2800" dirty="0" smtClean="0">
              <a:latin typeface="Sakkal Majalla" panose="02000000000000000000" pitchFamily="2" charset="-78"/>
            </a:endParaRPr>
          </a:p>
          <a:p>
            <a:pPr>
              <a:buFont typeface="Wingdings 2" panose="05020102010507070707" pitchFamily="18" charset="2"/>
              <a:buNone/>
            </a:pPr>
            <a:endParaRPr lang="he-IL" altLang="he-IL" sz="2800" dirty="0" smtClean="0">
              <a:latin typeface="Sakkal Majalla" panose="02000000000000000000" pitchFamily="2" charset="-78"/>
            </a:endParaRPr>
          </a:p>
        </p:txBody>
      </p:sp>
      <p:sp>
        <p:nvSpPr>
          <p:cNvPr id="13" name="TextBox 12"/>
          <p:cNvSpPr txBox="1">
            <a:spLocks noChangeArrowheads="1"/>
          </p:cNvSpPr>
          <p:nvPr/>
        </p:nvSpPr>
        <p:spPr bwMode="auto">
          <a:xfrm>
            <a:off x="2286000" y="1487488"/>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cs typeface="David" panose="020E0502060401010101" pitchFamily="34" charset="-79"/>
              </a:defRPr>
            </a:lvl1pPr>
            <a:lvl2pPr marL="742950" indent="-285750" algn="r" rtl="1">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cs typeface="David" panose="020E0502060401010101" pitchFamily="34" charset="-79"/>
              </a:defRPr>
            </a:lvl2pPr>
            <a:lvl3pPr marL="1143000" indent="-228600" algn="r" rtl="1">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cs typeface="David" panose="020E0502060401010101" pitchFamily="34" charset="-79"/>
              </a:defRPr>
            </a:lvl3pPr>
            <a:lvl4pPr marL="1600200" indent="-228600" algn="r" rtl="1">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4pPr>
            <a:lvl5pPr marL="2057400" indent="-228600" algn="r" rtl="1">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9pPr>
          </a:lstStyle>
          <a:p>
            <a:r>
              <a:rPr lang="he-IL" altLang="he-IL" sz="2800" b="1" dirty="0">
                <a:latin typeface="Sakkal Majalla" panose="02000000000000000000" pitchFamily="2" charset="-78"/>
              </a:rPr>
              <a:t>"</a:t>
            </a:r>
            <a:r>
              <a:rPr lang="ar-JO" altLang="he-IL" sz="2800" b="1" dirty="0">
                <a:latin typeface="Sakkal Majalla" panose="02000000000000000000" pitchFamily="2" charset="-78"/>
                <a:cs typeface="Sakkal Majalla" panose="02000000000000000000" pitchFamily="2" charset="-78"/>
              </a:rPr>
              <a:t>عم</a:t>
            </a:r>
            <a:r>
              <a:rPr lang="ar-SA" altLang="he-IL" sz="2800" b="1" dirty="0">
                <a:latin typeface="Sakkal Majalla" panose="02000000000000000000" pitchFamily="2" charset="-78"/>
                <a:cs typeface="Sakkal Majalla" panose="02000000000000000000" pitchFamily="2" charset="-78"/>
              </a:rPr>
              <a:t>الة</a:t>
            </a:r>
            <a:r>
              <a:rPr lang="ar-JO" altLang="he-IL" sz="2800" b="1" dirty="0">
                <a:latin typeface="Sakkal Majalla" panose="02000000000000000000" pitchFamily="2" charset="-78"/>
                <a:cs typeface="Sakkal Majalla" panose="02000000000000000000" pitchFamily="2" charset="-78"/>
              </a:rPr>
              <a:t> الأطفال</a:t>
            </a:r>
            <a:r>
              <a:rPr lang="ar-SA" altLang="he-IL" sz="2800" b="1" dirty="0">
                <a:latin typeface="Sakkal Majalla" panose="02000000000000000000" pitchFamily="2" charset="-78"/>
                <a:cs typeface="Sakkal Majalla" panose="02000000000000000000" pitchFamily="2" charset="-78"/>
              </a:rPr>
              <a:t>"</a:t>
            </a:r>
            <a:r>
              <a:rPr lang="ar-JO" altLang="he-IL" sz="2800" b="1" dirty="0">
                <a:latin typeface="Sakkal Majalla" panose="02000000000000000000" pitchFamily="2" charset="-78"/>
                <a:cs typeface="Sakkal Majalla" panose="02000000000000000000" pitchFamily="2" charset="-78"/>
              </a:rPr>
              <a:t> = رعاية أطفال؟ غسل سيّارات؟</a:t>
            </a:r>
            <a:r>
              <a:rPr lang="he-IL" altLang="he-IL" sz="2800" dirty="0">
                <a:latin typeface="Sakkal Majalla" panose="02000000000000000000" pitchFamily="2" charset="-78"/>
              </a:rPr>
              <a:t> </a:t>
            </a:r>
            <a:endParaRPr lang="he-IL" altLang="he-IL" sz="2800" dirty="0">
              <a:solidFill>
                <a:srgbClr val="FF0000"/>
              </a:solidFill>
              <a:latin typeface="Sakkal Majalla" panose="02000000000000000000" pitchFamily="2" charset="-78"/>
            </a:endParaRPr>
          </a:p>
        </p:txBody>
      </p:sp>
      <p:sp>
        <p:nvSpPr>
          <p:cNvPr id="12291" name="כותרת 1"/>
          <p:cNvSpPr>
            <a:spLocks noGrp="1"/>
          </p:cNvSpPr>
          <p:nvPr>
            <p:ph type="title"/>
          </p:nvPr>
        </p:nvSpPr>
        <p:spPr>
          <a:xfrm>
            <a:off x="1981200" y="304800"/>
            <a:ext cx="8229600" cy="1143000"/>
          </a:xfrm>
        </p:spPr>
        <p:txBody>
          <a:bodyPr>
            <a:normAutofit/>
          </a:bodyPr>
          <a:lstStyle/>
          <a:p>
            <a:pPr algn="ctr"/>
            <a:r>
              <a:rPr lang="ar-JO" altLang="he-IL" sz="6000" b="1" dirty="0" smtClean="0">
                <a:latin typeface="Sakkal Majalla" panose="02000000000000000000" pitchFamily="2" charset="-78"/>
                <a:cs typeface="Sakkal Majalla" panose="02000000000000000000" pitchFamily="2" charset="-78"/>
              </a:rPr>
              <a:t>عم</a:t>
            </a:r>
            <a:r>
              <a:rPr lang="ar-SA" altLang="he-IL" sz="6000" b="1" dirty="0" smtClean="0">
                <a:latin typeface="Sakkal Majalla" panose="02000000000000000000" pitchFamily="2" charset="-78"/>
                <a:cs typeface="Sakkal Majalla" panose="02000000000000000000" pitchFamily="2" charset="-78"/>
              </a:rPr>
              <a:t>ا</a:t>
            </a:r>
            <a:r>
              <a:rPr lang="ar-JO" altLang="he-IL" sz="6000" b="1" dirty="0" smtClean="0">
                <a:latin typeface="Sakkal Majalla" panose="02000000000000000000" pitchFamily="2" charset="-78"/>
                <a:cs typeface="Sakkal Majalla" panose="02000000000000000000" pitchFamily="2" charset="-78"/>
              </a:rPr>
              <a:t>ل</a:t>
            </a:r>
            <a:r>
              <a:rPr lang="ar-SA" altLang="he-IL" sz="6000" b="1" dirty="0" smtClean="0">
                <a:latin typeface="Sakkal Majalla" panose="02000000000000000000" pitchFamily="2" charset="-78"/>
                <a:cs typeface="Sakkal Majalla" panose="02000000000000000000" pitchFamily="2" charset="-78"/>
              </a:rPr>
              <a:t>ة</a:t>
            </a:r>
            <a:r>
              <a:rPr lang="ar-JO" altLang="he-IL" sz="6000" b="1" dirty="0" smtClean="0">
                <a:latin typeface="Sakkal Majalla" panose="02000000000000000000" pitchFamily="2" charset="-78"/>
                <a:cs typeface="Sakkal Majalla" panose="02000000000000000000" pitchFamily="2" charset="-78"/>
              </a:rPr>
              <a:t> الأطفال- تعريف</a:t>
            </a:r>
            <a:endParaRPr lang="he-IL" altLang="he-IL" sz="6000" b="1" dirty="0" smtClean="0">
              <a:latin typeface="Sakkal Majalla" panose="02000000000000000000" pitchFamily="2" charset="-78"/>
            </a:endParaRPr>
          </a:p>
        </p:txBody>
      </p:sp>
    </p:spTree>
    <p:extLst>
      <p:ext uri="{BB962C8B-B14F-4D97-AF65-F5344CB8AC3E}">
        <p14:creationId xmlns:p14="http://schemas.microsoft.com/office/powerpoint/2010/main" val="46614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981200" y="1981200"/>
            <a:ext cx="8229600" cy="4038600"/>
          </a:xfrm>
        </p:spPr>
        <p:txBody>
          <a:bodyPr>
            <a:normAutofit/>
          </a:bodyPr>
          <a:lstStyle/>
          <a:p>
            <a:pPr>
              <a:defRPr/>
            </a:pPr>
            <a:r>
              <a:rPr lang="ar-JO" sz="2800" b="1" dirty="0">
                <a:latin typeface="Sakkal Majalla" panose="02000000000000000000" pitchFamily="2" charset="-78"/>
                <a:cs typeface="Sakkal Majalla" panose="02000000000000000000" pitchFamily="2" charset="-78"/>
              </a:rPr>
              <a:t>الادّعاء الأوّل: </a:t>
            </a:r>
            <a:r>
              <a:rPr lang="ar-SA" sz="2800" dirty="0">
                <a:latin typeface="Sakkal Majalla" panose="02000000000000000000" pitchFamily="2" charset="-78"/>
                <a:cs typeface="Sakkal Majalla" panose="02000000000000000000" pitchFamily="2" charset="-78"/>
              </a:rPr>
              <a:t>"ت</a:t>
            </a:r>
            <a:r>
              <a:rPr lang="ar-JO" sz="2800" dirty="0">
                <a:latin typeface="Sakkal Majalla" panose="02000000000000000000" pitchFamily="2" charset="-78"/>
                <a:cs typeface="Sakkal Majalla" panose="02000000000000000000" pitchFamily="2" charset="-78"/>
              </a:rPr>
              <a:t>وفّر عم</a:t>
            </a:r>
            <a:r>
              <a:rPr lang="ar-SA" sz="2800" dirty="0">
                <a:latin typeface="Sakkal Majalla" panose="02000000000000000000" pitchFamily="2" charset="-78"/>
                <a:cs typeface="Sakkal Majalla" panose="02000000000000000000" pitchFamily="2" charset="-78"/>
              </a:rPr>
              <a:t>الة</a:t>
            </a:r>
            <a:r>
              <a:rPr lang="ar-JO" sz="2800" dirty="0">
                <a:latin typeface="Sakkal Majalla" panose="02000000000000000000" pitchFamily="2" charset="-78"/>
                <a:cs typeface="Sakkal Majalla" panose="02000000000000000000" pitchFamily="2" charset="-78"/>
              </a:rPr>
              <a:t> الأطفال دخلًا ضروريًّا للعائلة. إذا </a:t>
            </a:r>
            <a:r>
              <a:rPr lang="ar-SA" sz="2800" dirty="0">
                <a:latin typeface="Sakkal Majalla" panose="02000000000000000000" pitchFamily="2" charset="-78"/>
                <a:cs typeface="Sakkal Majalla" panose="02000000000000000000" pitchFamily="2" charset="-78"/>
              </a:rPr>
              <a:t>حظرنا</a:t>
            </a:r>
            <a:r>
              <a:rPr lang="ar-JO" sz="2800" dirty="0">
                <a:latin typeface="Sakkal Majalla" panose="02000000000000000000" pitchFamily="2" charset="-78"/>
                <a:cs typeface="Sakkal Majalla" panose="02000000000000000000" pitchFamily="2" charset="-78"/>
              </a:rPr>
              <a:t> عم</a:t>
            </a:r>
            <a:r>
              <a:rPr lang="ar-SA" sz="2800" dirty="0">
                <a:latin typeface="Sakkal Majalla" panose="02000000000000000000" pitchFamily="2" charset="-78"/>
                <a:cs typeface="Sakkal Majalla" panose="02000000000000000000" pitchFamily="2" charset="-78"/>
              </a:rPr>
              <a:t>الة</a:t>
            </a:r>
            <a:r>
              <a:rPr lang="ar-JO" sz="2800" dirty="0">
                <a:latin typeface="Sakkal Majalla" panose="02000000000000000000" pitchFamily="2" charset="-78"/>
                <a:cs typeface="Sakkal Majalla" panose="02000000000000000000" pitchFamily="2" charset="-78"/>
              </a:rPr>
              <a:t> الأطفال، سيكون الأطفال هم أكثر من يعاني من ذلك</a:t>
            </a:r>
            <a:r>
              <a:rPr lang="ar-SA" sz="2800" dirty="0">
                <a:latin typeface="Sakkal Majalla" panose="02000000000000000000" pitchFamily="2" charset="-78"/>
                <a:cs typeface="Sakkal Majalla" panose="02000000000000000000" pitchFamily="2" charset="-78"/>
              </a:rPr>
              <a:t>"</a:t>
            </a:r>
            <a:r>
              <a:rPr lang="ar-JO" sz="2800" dirty="0">
                <a:latin typeface="Sakkal Majalla" panose="02000000000000000000" pitchFamily="2" charset="-78"/>
                <a:cs typeface="Sakkal Majalla" panose="02000000000000000000" pitchFamily="2" charset="-78"/>
              </a:rPr>
              <a:t>.</a:t>
            </a:r>
            <a:endParaRPr lang="he-IL" sz="2800" dirty="0">
              <a:latin typeface="Sakkal Majalla" panose="02000000000000000000" pitchFamily="2" charset="-78"/>
            </a:endParaRPr>
          </a:p>
          <a:p>
            <a:pPr>
              <a:defRPr/>
            </a:pPr>
            <a:r>
              <a:rPr lang="ar-JO" sz="2800" dirty="0">
                <a:latin typeface="Sakkal Majalla" panose="02000000000000000000" pitchFamily="2" charset="-78"/>
                <a:cs typeface="Sakkal Majalla" panose="02000000000000000000" pitchFamily="2" charset="-78"/>
              </a:rPr>
              <a:t>هل يجب إعطاء الأطفال </a:t>
            </a:r>
            <a:r>
              <a:rPr lang="ar-JO" sz="2800" b="1" dirty="0">
                <a:latin typeface="Sakkal Majalla" panose="02000000000000000000" pitchFamily="2" charset="-78"/>
                <a:cs typeface="Sakkal Majalla" panose="02000000000000000000" pitchFamily="2" charset="-78"/>
              </a:rPr>
              <a:t>حر</a:t>
            </a:r>
            <a:r>
              <a:rPr lang="ar-SA" sz="2800" b="1" dirty="0">
                <a:latin typeface="Sakkal Majalla" panose="02000000000000000000" pitchFamily="2" charset="-78"/>
                <a:cs typeface="Sakkal Majalla" panose="02000000000000000000" pitchFamily="2" charset="-78"/>
              </a:rPr>
              <a:t>ّ</a:t>
            </a:r>
            <a:r>
              <a:rPr lang="ar-JO" sz="2800" b="1" dirty="0">
                <a:latin typeface="Sakkal Majalla" panose="02000000000000000000" pitchFamily="2" charset="-78"/>
                <a:cs typeface="Sakkal Majalla" panose="02000000000000000000" pitchFamily="2" charset="-78"/>
              </a:rPr>
              <a:t>يّة الاختيار </a:t>
            </a:r>
            <a:r>
              <a:rPr lang="ar-JO" sz="2800" dirty="0">
                <a:latin typeface="Sakkal Majalla" panose="02000000000000000000" pitchFamily="2" charset="-78"/>
                <a:cs typeface="Sakkal Majalla" panose="02000000000000000000" pitchFamily="2" charset="-78"/>
              </a:rPr>
              <a:t>بين العمل وعدم العمل؟ </a:t>
            </a:r>
            <a:endParaRPr lang="he-IL" sz="2800" dirty="0">
              <a:latin typeface="Sakkal Majalla" panose="02000000000000000000" pitchFamily="2" charset="-78"/>
            </a:endParaRPr>
          </a:p>
          <a:p>
            <a:pPr>
              <a:defRPr/>
            </a:pPr>
            <a:endParaRPr lang="he-IL" sz="2800" dirty="0">
              <a:latin typeface="Sakkal Majalla" panose="02000000000000000000" pitchFamily="2" charset="-78"/>
            </a:endParaRPr>
          </a:p>
          <a:p>
            <a:pPr>
              <a:defRPr/>
            </a:pPr>
            <a:r>
              <a:rPr lang="ar-JO" sz="2800" b="1" dirty="0">
                <a:latin typeface="Sakkal Majalla" panose="02000000000000000000" pitchFamily="2" charset="-78"/>
                <a:cs typeface="Sakkal Majalla" panose="02000000000000000000" pitchFamily="2" charset="-78"/>
              </a:rPr>
              <a:t>العلاقة والتبعيّة التي بين الحقوق</a:t>
            </a:r>
            <a:r>
              <a:rPr lang="he-IL" sz="2800" b="1" dirty="0">
                <a:latin typeface="Sakkal Majalla" panose="02000000000000000000" pitchFamily="2" charset="-78"/>
              </a:rPr>
              <a:t>:</a:t>
            </a:r>
            <a:r>
              <a:rPr lang="he-IL" sz="2800" dirty="0">
                <a:latin typeface="Sakkal Majalla" panose="02000000000000000000" pitchFamily="2" charset="-78"/>
              </a:rPr>
              <a:t> </a:t>
            </a:r>
          </a:p>
          <a:p>
            <a:pPr>
              <a:buFont typeface="Wingdings 2" pitchFamily="18" charset="2"/>
              <a:buNone/>
              <a:defRPr/>
            </a:pPr>
            <a:r>
              <a:rPr lang="he-IL" sz="2800" dirty="0">
                <a:latin typeface="Sakkal Majalla" panose="02000000000000000000" pitchFamily="2" charset="-78"/>
              </a:rPr>
              <a:t>	</a:t>
            </a:r>
            <a:r>
              <a:rPr lang="ar-JO" sz="2800" dirty="0">
                <a:latin typeface="Sakkal Majalla" panose="02000000000000000000" pitchFamily="2" charset="-78"/>
                <a:cs typeface="Sakkal Majalla" panose="02000000000000000000" pitchFamily="2" charset="-78"/>
              </a:rPr>
              <a:t>يحتمل أنّ الشخص الذي لم يحظَ بالتعليم في طفولته، وكرّس كلّ فترة طفولته وصباه </a:t>
            </a:r>
            <a:r>
              <a:rPr lang="ar-SA" sz="2800" dirty="0">
                <a:latin typeface="Sakkal Majalla" panose="02000000000000000000" pitchFamily="2" charset="-78"/>
                <a:cs typeface="Sakkal Majalla" panose="02000000000000000000" pitchFamily="2" charset="-78"/>
              </a:rPr>
              <a:t>ل</a:t>
            </a:r>
            <a:r>
              <a:rPr lang="ar-JO" sz="2800" dirty="0">
                <a:latin typeface="Sakkal Majalla" panose="02000000000000000000" pitchFamily="2" charset="-78"/>
                <a:cs typeface="Sakkal Majalla" panose="02000000000000000000" pitchFamily="2" charset="-78"/>
              </a:rPr>
              <a:t>لعمل الروتينيّ والصعب، لن يتمكّن من تحقيق حر</a:t>
            </a:r>
            <a:r>
              <a:rPr lang="ar-SA" sz="2800" dirty="0">
                <a:latin typeface="Sakkal Majalla" panose="02000000000000000000" pitchFamily="2" charset="-78"/>
                <a:cs typeface="Sakkal Majalla" panose="02000000000000000000" pitchFamily="2" charset="-78"/>
              </a:rPr>
              <a:t>ّ</a:t>
            </a:r>
            <a:r>
              <a:rPr lang="ar-JO" sz="2800" dirty="0">
                <a:latin typeface="Sakkal Majalla" panose="02000000000000000000" pitchFamily="2" charset="-78"/>
                <a:cs typeface="Sakkal Majalla" panose="02000000000000000000" pitchFamily="2" charset="-78"/>
              </a:rPr>
              <a:t>يّة التفكير، حر</a:t>
            </a:r>
            <a:r>
              <a:rPr lang="ar-SA" sz="2800" dirty="0">
                <a:latin typeface="Sakkal Majalla" panose="02000000000000000000" pitchFamily="2" charset="-78"/>
                <a:cs typeface="Sakkal Majalla" panose="02000000000000000000" pitchFamily="2" charset="-78"/>
              </a:rPr>
              <a:t>ّ</a:t>
            </a:r>
            <a:r>
              <a:rPr lang="ar-JO" sz="2800" dirty="0">
                <a:latin typeface="Sakkal Majalla" panose="02000000000000000000" pitchFamily="2" charset="-78"/>
                <a:cs typeface="Sakkal Majalla" panose="02000000000000000000" pitchFamily="2" charset="-78"/>
              </a:rPr>
              <a:t>يّة التعبير والرأي، والقدرة على اختيار العمل وما شابه</a:t>
            </a:r>
            <a:r>
              <a:rPr lang="he-IL" sz="2800" dirty="0">
                <a:latin typeface="Sakkal Majalla" panose="02000000000000000000" pitchFamily="2" charset="-78"/>
              </a:rPr>
              <a:t> </a:t>
            </a:r>
            <a:r>
              <a:rPr lang="ar-JO" sz="2800" dirty="0">
                <a:latin typeface="Sakkal Majalla" panose="02000000000000000000" pitchFamily="2" charset="-78"/>
                <a:cs typeface="Sakkal Majalla" panose="02000000000000000000" pitchFamily="2" charset="-78"/>
              </a:rPr>
              <a:t>ذلك...</a:t>
            </a:r>
            <a:endParaRPr lang="he-IL" sz="2800" dirty="0">
              <a:latin typeface="Sakkal Majalla" panose="02000000000000000000" pitchFamily="2" charset="-78"/>
            </a:endParaRPr>
          </a:p>
          <a:p>
            <a:pPr marL="274320" indent="-274320">
              <a:buClr>
                <a:schemeClr val="accent3"/>
              </a:buClr>
              <a:buNone/>
              <a:defRPr/>
            </a:pPr>
            <a:endParaRPr lang="en-US" sz="2800" dirty="0">
              <a:latin typeface="Sakkal Majalla" panose="02000000000000000000" pitchFamily="2" charset="-78"/>
              <a:cs typeface="Sakkal Majalla" panose="02000000000000000000" pitchFamily="2" charset="-78"/>
            </a:endParaRPr>
          </a:p>
          <a:p>
            <a:pPr marL="274320" indent="-274320">
              <a:buClr>
                <a:schemeClr val="accent3"/>
              </a:buClr>
              <a:buFont typeface="Wingdings 2"/>
              <a:buChar char=""/>
              <a:defRPr/>
            </a:pPr>
            <a:endParaRPr lang="he-IL" sz="2800" dirty="0">
              <a:latin typeface="Sakkal Majalla" panose="02000000000000000000" pitchFamily="2" charset="-78"/>
            </a:endParaRPr>
          </a:p>
        </p:txBody>
      </p:sp>
      <p:pic>
        <p:nvPicPr>
          <p:cNvPr id="13316" name="תמונה 3" title="אילוסטרציה"/>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295400"/>
            <a:ext cx="838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כותרת 1"/>
          <p:cNvSpPr>
            <a:spLocks noGrp="1"/>
          </p:cNvSpPr>
          <p:nvPr>
            <p:ph type="title"/>
          </p:nvPr>
        </p:nvSpPr>
        <p:spPr>
          <a:xfrm>
            <a:off x="1981200" y="533400"/>
            <a:ext cx="8229600" cy="1143000"/>
          </a:xfrm>
        </p:spPr>
        <p:txBody>
          <a:bodyPr/>
          <a:lstStyle/>
          <a:p>
            <a:pPr algn="ctr"/>
            <a:r>
              <a:rPr lang="ar-JO" altLang="he-IL" b="1" dirty="0">
                <a:latin typeface="Sakkal Majalla" panose="02000000000000000000" pitchFamily="2" charset="-78"/>
                <a:cs typeface="Sakkal Majalla" panose="02000000000000000000" pitchFamily="2" charset="-78"/>
              </a:rPr>
              <a:t>نقاط للمناقشة </a:t>
            </a:r>
            <a:endParaRPr lang="he-IL" altLang="he-IL" dirty="0" smtClean="0">
              <a:latin typeface="Sakkal Majalla" panose="02000000000000000000" pitchFamily="2" charset="-78"/>
            </a:endParaRPr>
          </a:p>
        </p:txBody>
      </p:sp>
    </p:spTree>
    <p:extLst>
      <p:ext uri="{BB962C8B-B14F-4D97-AF65-F5344CB8AC3E}">
        <p14:creationId xmlns:p14="http://schemas.microsoft.com/office/powerpoint/2010/main" val="1880840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עשן מתפתל">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241</TotalTime>
  <Words>1025</Words>
  <Application>Microsoft Office PowerPoint</Application>
  <PresentationFormat>Custom</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עשן מתפתל</vt:lpstr>
      <vt:lpstr>حقوق الأطفال</vt:lpstr>
      <vt:lpstr>لماذا نَفْصِل "حقوق الطفل"؟  </vt:lpstr>
      <vt:lpstr>ملخّص الإعلان حقوق الطفل، 1989</vt:lpstr>
      <vt:lpstr>ملخّص اتّفاقيّة حقوق الطفل، 1989</vt:lpstr>
      <vt:lpstr>عَمالة الأطفال</vt:lpstr>
      <vt:lpstr>وقائع حياة أوشيكا</vt:lpstr>
      <vt:lpstr>وقائع حياة أوشيكا </vt:lpstr>
      <vt:lpstr>عمالة الأطفال- تعريف</vt:lpstr>
      <vt:lpstr>نقاط للمناقشة </vt:lpstr>
      <vt:lpstr>لماذا نتحدّث عن  ان الظاهرة واسعة الانتشار؟ </vt:lpstr>
      <vt:lpstr>مَن يتحمّل المسؤوليّة؟ </vt:lpstr>
      <vt:lpstr>الموازنة بين الحقوق:  دراسة حالة</vt:lpstr>
      <vt:lpstr>الموازنة بين الحقوق:   دراسة حالة</vt:lpstr>
      <vt:lpstr> الموازنة بين الحقوق:  دراسة حالة</vt:lpstr>
      <vt:lpstr>الموازنة بين الحقوق:  دراسة حالة</vt:lpstr>
      <vt:lpstr>الموازنة بين الحقوق:  دراسة حالة</vt:lpstr>
      <vt:lpstr>إجمال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זכויות ילדים</dc:title>
  <dc:creator>Mesi Aychek</dc:creator>
  <cp:lastModifiedBy>Home</cp:lastModifiedBy>
  <cp:revision>22</cp:revision>
  <dcterms:created xsi:type="dcterms:W3CDTF">2017-11-15T09:59:15Z</dcterms:created>
  <dcterms:modified xsi:type="dcterms:W3CDTF">2017-11-18T22:05:24Z</dcterms:modified>
</cp:coreProperties>
</file>